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4" r:id="rId23"/>
    <p:sldId id="276" r:id="rId24"/>
    <p:sldId id="277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7868920" y="0"/>
            <a:ext cx="4321810" cy="6857365"/>
          </a:xfrm>
          <a:custGeom>
            <a:avLst/>
            <a:gdLst>
              <a:gd name="connsiteX0" fmla="*/ 2552450 w 4322051"/>
              <a:gd name="connsiteY0" fmla="*/ 0 h 6863893"/>
              <a:gd name="connsiteX1" fmla="*/ 4322051 w 4322051"/>
              <a:gd name="connsiteY1" fmla="*/ 0 h 6863893"/>
              <a:gd name="connsiteX2" fmla="*/ 4322051 w 4322051"/>
              <a:gd name="connsiteY2" fmla="*/ 6863893 h 6863893"/>
              <a:gd name="connsiteX3" fmla="*/ 2588638 w 4322051"/>
              <a:gd name="connsiteY3" fmla="*/ 6863893 h 6863893"/>
              <a:gd name="connsiteX4" fmla="*/ 2655512 w 4322051"/>
              <a:gd name="connsiteY4" fmla="*/ 6782842 h 6863893"/>
              <a:gd name="connsiteX5" fmla="*/ 2852255 w 4322051"/>
              <a:gd name="connsiteY5" fmla="*/ 6138748 h 6863893"/>
              <a:gd name="connsiteX6" fmla="*/ 1932423 w 4322051"/>
              <a:gd name="connsiteY6" fmla="*/ 5010153 h 6863893"/>
              <a:gd name="connsiteX7" fmla="*/ 1890917 w 4322051"/>
              <a:gd name="connsiteY7" fmla="*/ 5003818 h 6863893"/>
              <a:gd name="connsiteX8" fmla="*/ 495300 w 4322051"/>
              <a:gd name="connsiteY8" fmla="*/ 5003818 h 6863893"/>
              <a:gd name="connsiteX9" fmla="*/ 0 w 4322051"/>
              <a:gd name="connsiteY9" fmla="*/ 4508518 h 6863893"/>
              <a:gd name="connsiteX10" fmla="*/ 495300 w 4322051"/>
              <a:gd name="connsiteY10" fmla="*/ 4013218 h 6863893"/>
              <a:gd name="connsiteX11" fmla="*/ 532130 w 4322051"/>
              <a:gd name="connsiteY11" fmla="*/ 4013218 h 6863893"/>
              <a:gd name="connsiteX12" fmla="*/ 532130 w 4322051"/>
              <a:gd name="connsiteY12" fmla="*/ 4006797 h 6863893"/>
              <a:gd name="connsiteX13" fmla="*/ 1569167 w 4322051"/>
              <a:gd name="connsiteY13" fmla="*/ 4006797 h 6863893"/>
              <a:gd name="connsiteX14" fmla="*/ 2865167 w 4322051"/>
              <a:gd name="connsiteY14" fmla="*/ 2710798 h 6863893"/>
              <a:gd name="connsiteX15" fmla="*/ 1701675 w 4322051"/>
              <a:gd name="connsiteY15" fmla="*/ 1421488 h 6863893"/>
              <a:gd name="connsiteX16" fmla="*/ 1569188 w 4322051"/>
              <a:gd name="connsiteY16" fmla="*/ 1414799 h 6863893"/>
              <a:gd name="connsiteX17" fmla="*/ 870268 w 4322051"/>
              <a:gd name="connsiteY17" fmla="*/ 1414799 h 6863893"/>
              <a:gd name="connsiteX18" fmla="*/ 613093 w 4322051"/>
              <a:gd name="connsiteY18" fmla="*/ 1157624 h 6863893"/>
              <a:gd name="connsiteX19" fmla="*/ 870268 w 4322051"/>
              <a:gd name="connsiteY19" fmla="*/ 900448 h 6863893"/>
              <a:gd name="connsiteX20" fmla="*/ 989330 w 4322051"/>
              <a:gd name="connsiteY20" fmla="*/ 900448 h 6863893"/>
              <a:gd name="connsiteX21" fmla="*/ 1699555 w 4322051"/>
              <a:gd name="connsiteY21" fmla="*/ 900448 h 6863893"/>
              <a:gd name="connsiteX22" fmla="*/ 2556805 w 4322051"/>
              <a:gd name="connsiteY22" fmla="*/ 43199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22051" h="6863893">
                <a:moveTo>
                  <a:pt x="2552450" y="0"/>
                </a:moveTo>
                <a:lnTo>
                  <a:pt x="4322051" y="0"/>
                </a:lnTo>
                <a:lnTo>
                  <a:pt x="4322051" y="6863893"/>
                </a:lnTo>
                <a:lnTo>
                  <a:pt x="2588638" y="6863893"/>
                </a:lnTo>
                <a:lnTo>
                  <a:pt x="2655512" y="6782842"/>
                </a:lnTo>
                <a:cubicBezTo>
                  <a:pt x="2779725" y="6598982"/>
                  <a:pt x="2852255" y="6377335"/>
                  <a:pt x="2852255" y="6138748"/>
                </a:cubicBezTo>
                <a:cubicBezTo>
                  <a:pt x="2852255" y="5582045"/>
                  <a:pt x="2457370" y="5117572"/>
                  <a:pt x="1932423" y="5010153"/>
                </a:cubicBezTo>
                <a:lnTo>
                  <a:pt x="1890917" y="5003818"/>
                </a:lnTo>
                <a:lnTo>
                  <a:pt x="495300" y="5003818"/>
                </a:lnTo>
                <a:cubicBezTo>
                  <a:pt x="221753" y="5003818"/>
                  <a:pt x="0" y="4782065"/>
                  <a:pt x="0" y="4508518"/>
                </a:cubicBezTo>
                <a:cubicBezTo>
                  <a:pt x="0" y="4234971"/>
                  <a:pt x="221753" y="4013218"/>
                  <a:pt x="495300" y="4013218"/>
                </a:cubicBezTo>
                <a:lnTo>
                  <a:pt x="532130" y="4013218"/>
                </a:lnTo>
                <a:lnTo>
                  <a:pt x="532130" y="4006797"/>
                </a:lnTo>
                <a:lnTo>
                  <a:pt x="1569167" y="4006797"/>
                </a:lnTo>
                <a:cubicBezTo>
                  <a:pt x="2284928" y="4006797"/>
                  <a:pt x="2865167" y="3426558"/>
                  <a:pt x="2865167" y="2710798"/>
                </a:cubicBezTo>
                <a:cubicBezTo>
                  <a:pt x="2865167" y="2039771"/>
                  <a:pt x="2355191" y="1487857"/>
                  <a:pt x="1701675" y="1421488"/>
                </a:cubicBezTo>
                <a:lnTo>
                  <a:pt x="1569188" y="1414799"/>
                </a:lnTo>
                <a:lnTo>
                  <a:pt x="870268" y="1414799"/>
                </a:lnTo>
                <a:cubicBezTo>
                  <a:pt x="728234" y="1414799"/>
                  <a:pt x="613093" y="1299658"/>
                  <a:pt x="613093" y="1157624"/>
                </a:cubicBezTo>
                <a:cubicBezTo>
                  <a:pt x="613093" y="1015590"/>
                  <a:pt x="728234" y="900448"/>
                  <a:pt x="870268" y="900448"/>
                </a:cubicBezTo>
                <a:lnTo>
                  <a:pt x="989330" y="900448"/>
                </a:lnTo>
                <a:lnTo>
                  <a:pt x="1699555" y="900448"/>
                </a:lnTo>
                <a:cubicBezTo>
                  <a:pt x="2173001" y="900448"/>
                  <a:pt x="2556805" y="516645"/>
                  <a:pt x="2556805" y="43199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7507287" y="921544"/>
            <a:ext cx="500063" cy="50006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矩形: 圆角 8"/>
          <p:cNvSpPr/>
          <p:nvPr>
            <p:custDataLst>
              <p:tags r:id="rId4"/>
            </p:custDataLst>
          </p:nvPr>
        </p:nvSpPr>
        <p:spPr>
          <a:xfrm>
            <a:off x="5943603" y="5143501"/>
            <a:ext cx="1197766" cy="3119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5"/>
            </p:custDataLst>
          </p:nvPr>
        </p:nvSpPr>
        <p:spPr>
          <a:xfrm>
            <a:off x="2847974" y="6291262"/>
            <a:ext cx="2767013" cy="566738"/>
          </a:xfrm>
          <a:custGeom>
            <a:avLst/>
            <a:gdLst>
              <a:gd name="connsiteX0" fmla="*/ 373703 w 2767013"/>
              <a:gd name="connsiteY0" fmla="*/ 0 h 566738"/>
              <a:gd name="connsiteX1" fmla="*/ 2393310 w 2767013"/>
              <a:gd name="connsiteY1" fmla="*/ 0 h 566738"/>
              <a:gd name="connsiteX2" fmla="*/ 2767013 w 2767013"/>
              <a:gd name="connsiteY2" fmla="*/ 373703 h 566738"/>
              <a:gd name="connsiteX3" fmla="*/ 2737646 w 2767013"/>
              <a:gd name="connsiteY3" fmla="*/ 519165 h 566738"/>
              <a:gd name="connsiteX4" fmla="*/ 2711824 w 2767013"/>
              <a:gd name="connsiteY4" fmla="*/ 566738 h 566738"/>
              <a:gd name="connsiteX5" fmla="*/ 55190 w 2767013"/>
              <a:gd name="connsiteY5" fmla="*/ 566738 h 566738"/>
              <a:gd name="connsiteX6" fmla="*/ 29368 w 2767013"/>
              <a:gd name="connsiteY6" fmla="*/ 519165 h 566738"/>
              <a:gd name="connsiteX7" fmla="*/ 0 w 2767013"/>
              <a:gd name="connsiteY7" fmla="*/ 373703 h 566738"/>
              <a:gd name="connsiteX8" fmla="*/ 373703 w 2767013"/>
              <a:gd name="connsiteY8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013" h="566738">
                <a:moveTo>
                  <a:pt x="373703" y="0"/>
                </a:moveTo>
                <a:lnTo>
                  <a:pt x="2393310" y="0"/>
                </a:lnTo>
                <a:cubicBezTo>
                  <a:pt x="2599701" y="0"/>
                  <a:pt x="2767013" y="167313"/>
                  <a:pt x="2767013" y="373703"/>
                </a:cubicBezTo>
                <a:cubicBezTo>
                  <a:pt x="2767013" y="425301"/>
                  <a:pt x="2756556" y="474456"/>
                  <a:pt x="2737646" y="519165"/>
                </a:cubicBezTo>
                <a:lnTo>
                  <a:pt x="2711824" y="566738"/>
                </a:lnTo>
                <a:lnTo>
                  <a:pt x="55190" y="566738"/>
                </a:lnTo>
                <a:lnTo>
                  <a:pt x="29368" y="519165"/>
                </a:lnTo>
                <a:cubicBezTo>
                  <a:pt x="10457" y="474456"/>
                  <a:pt x="0" y="425301"/>
                  <a:pt x="0" y="373703"/>
                </a:cubicBezTo>
                <a:cubicBezTo>
                  <a:pt x="0" y="167313"/>
                  <a:pt x="167313" y="0"/>
                  <a:pt x="373703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>
            <p:custDataLst>
              <p:tags r:id="rId6"/>
            </p:custDataLst>
          </p:nvPr>
        </p:nvSpPr>
        <p:spPr>
          <a:xfrm>
            <a:off x="919719" y="1421607"/>
            <a:ext cx="550068" cy="1762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8622576" y="1911385"/>
            <a:ext cx="1580515" cy="158051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77800" dist="38100" dir="5400000" sx="105000" sy="105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878400" y="1627200"/>
            <a:ext cx="7128950" cy="15984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878205" y="3387725"/>
            <a:ext cx="7129145" cy="110807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878400" y="5162400"/>
            <a:ext cx="2423600" cy="273993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>
          <a:xfrm>
            <a:off x="2386965" y="0"/>
            <a:ext cx="9804400" cy="6858000"/>
          </a:xfrm>
          <a:custGeom>
            <a:avLst/>
            <a:gdLst>
              <a:gd name="connsiteX0" fmla="*/ 2594802 w 9804093"/>
              <a:gd name="connsiteY0" fmla="*/ 0 h 6863893"/>
              <a:gd name="connsiteX1" fmla="*/ 9573980 w 9804093"/>
              <a:gd name="connsiteY1" fmla="*/ 0 h 6863893"/>
              <a:gd name="connsiteX2" fmla="*/ 9573980 w 9804093"/>
              <a:gd name="connsiteY2" fmla="*/ 4463 h 6863893"/>
              <a:gd name="connsiteX3" fmla="*/ 9804093 w 9804093"/>
              <a:gd name="connsiteY3" fmla="*/ 4463 h 6863893"/>
              <a:gd name="connsiteX4" fmla="*/ 9804093 w 9804093"/>
              <a:gd name="connsiteY4" fmla="*/ 6863893 h 6863893"/>
              <a:gd name="connsiteX5" fmla="*/ 2837430 w 9804093"/>
              <a:gd name="connsiteY5" fmla="*/ 6863893 h 6863893"/>
              <a:gd name="connsiteX6" fmla="*/ 2834448 w 9804093"/>
              <a:gd name="connsiteY6" fmla="*/ 6830122 h 6863893"/>
              <a:gd name="connsiteX7" fmla="*/ 1932322 w 9804093"/>
              <a:gd name="connsiteY7" fmla="*/ 5905518 h 6863893"/>
              <a:gd name="connsiteX8" fmla="*/ 1891047 w 9804093"/>
              <a:gd name="connsiteY8" fmla="*/ 5899168 h 6863893"/>
              <a:gd name="connsiteX9" fmla="*/ 495304 w 9804093"/>
              <a:gd name="connsiteY9" fmla="*/ 5899168 h 6863893"/>
              <a:gd name="connsiteX10" fmla="*/ 0 w 9804093"/>
              <a:gd name="connsiteY10" fmla="*/ 5403868 h 6863893"/>
              <a:gd name="connsiteX11" fmla="*/ 495304 w 9804093"/>
              <a:gd name="connsiteY11" fmla="*/ 4908568 h 6863893"/>
              <a:gd name="connsiteX12" fmla="*/ 532134 w 9804093"/>
              <a:gd name="connsiteY12" fmla="*/ 4908568 h 6863893"/>
              <a:gd name="connsiteX13" fmla="*/ 532134 w 9804093"/>
              <a:gd name="connsiteY13" fmla="*/ 4902218 h 6863893"/>
              <a:gd name="connsiteX14" fmla="*/ 1569099 w 9804093"/>
              <a:gd name="connsiteY14" fmla="*/ 4902218 h 6863893"/>
              <a:gd name="connsiteX15" fmla="*/ 2865146 w 9804093"/>
              <a:gd name="connsiteY15" fmla="*/ 3606183 h 6863893"/>
              <a:gd name="connsiteX16" fmla="*/ 1701815 w 9804093"/>
              <a:gd name="connsiteY16" fmla="*/ 2317133 h 6863893"/>
              <a:gd name="connsiteX17" fmla="*/ 1569099 w 9804093"/>
              <a:gd name="connsiteY17" fmla="*/ 2310148 h 6863893"/>
              <a:gd name="connsiteX18" fmla="*/ 870593 w 9804093"/>
              <a:gd name="connsiteY18" fmla="*/ 2310148 h 6863893"/>
              <a:gd name="connsiteX19" fmla="*/ 613415 w 9804093"/>
              <a:gd name="connsiteY19" fmla="*/ 2052973 h 6863893"/>
              <a:gd name="connsiteX20" fmla="*/ 870593 w 9804093"/>
              <a:gd name="connsiteY20" fmla="*/ 1795798 h 6863893"/>
              <a:gd name="connsiteX21" fmla="*/ 989339 w 9804093"/>
              <a:gd name="connsiteY21" fmla="*/ 1795798 h 6863893"/>
              <a:gd name="connsiteX22" fmla="*/ 1699275 w 9804093"/>
              <a:gd name="connsiteY22" fmla="*/ 1795798 h 6863893"/>
              <a:gd name="connsiteX23" fmla="*/ 1954547 w 9804093"/>
              <a:gd name="connsiteY23" fmla="*/ 1757063 h 6863893"/>
              <a:gd name="connsiteX24" fmla="*/ 1985028 w 9804093"/>
              <a:gd name="connsiteY24" fmla="*/ 1746268 h 6863893"/>
              <a:gd name="connsiteX25" fmla="*/ 2010428 w 9804093"/>
              <a:gd name="connsiteY25" fmla="*/ 1739283 h 6863893"/>
              <a:gd name="connsiteX26" fmla="*/ 2806090 w 9804093"/>
              <a:gd name="connsiteY26" fmla="*/ 658513 h 6863893"/>
              <a:gd name="connsiteX27" fmla="*/ 2597170 w 9804093"/>
              <a:gd name="connsiteY27" fmla="*/ 2943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04093" h="6863893">
                <a:moveTo>
                  <a:pt x="2594802" y="0"/>
                </a:moveTo>
                <a:lnTo>
                  <a:pt x="9573980" y="0"/>
                </a:lnTo>
                <a:lnTo>
                  <a:pt x="9573980" y="4463"/>
                </a:lnTo>
                <a:lnTo>
                  <a:pt x="9804093" y="4463"/>
                </a:lnTo>
                <a:lnTo>
                  <a:pt x="9804093" y="6863893"/>
                </a:lnTo>
                <a:lnTo>
                  <a:pt x="2837430" y="6863893"/>
                </a:lnTo>
                <a:lnTo>
                  <a:pt x="2834448" y="6830122"/>
                </a:lnTo>
                <a:cubicBezTo>
                  <a:pt x="2751668" y="6367034"/>
                  <a:pt x="2391828" y="5999419"/>
                  <a:pt x="1932322" y="5905518"/>
                </a:cubicBezTo>
                <a:lnTo>
                  <a:pt x="1891047" y="5899168"/>
                </a:lnTo>
                <a:lnTo>
                  <a:pt x="495304" y="5899168"/>
                </a:lnTo>
                <a:cubicBezTo>
                  <a:pt x="221617" y="5899168"/>
                  <a:pt x="0" y="5677553"/>
                  <a:pt x="0" y="5403868"/>
                </a:cubicBezTo>
                <a:cubicBezTo>
                  <a:pt x="0" y="5130183"/>
                  <a:pt x="221617" y="4908568"/>
                  <a:pt x="495304" y="4908568"/>
                </a:cubicBezTo>
                <a:lnTo>
                  <a:pt x="532134" y="4908568"/>
                </a:lnTo>
                <a:lnTo>
                  <a:pt x="532134" y="4902218"/>
                </a:lnTo>
                <a:lnTo>
                  <a:pt x="1569099" y="4902218"/>
                </a:lnTo>
                <a:cubicBezTo>
                  <a:pt x="2284750" y="4902218"/>
                  <a:pt x="2865146" y="4321828"/>
                  <a:pt x="2865146" y="3606183"/>
                </a:cubicBezTo>
                <a:cubicBezTo>
                  <a:pt x="2865146" y="2934988"/>
                  <a:pt x="2355235" y="2383173"/>
                  <a:pt x="1701815" y="2317133"/>
                </a:cubicBezTo>
                <a:lnTo>
                  <a:pt x="1569099" y="2310148"/>
                </a:lnTo>
                <a:lnTo>
                  <a:pt x="870593" y="2310148"/>
                </a:lnTo>
                <a:cubicBezTo>
                  <a:pt x="728351" y="2310148"/>
                  <a:pt x="613415" y="2195213"/>
                  <a:pt x="613415" y="2052973"/>
                </a:cubicBezTo>
                <a:cubicBezTo>
                  <a:pt x="613415" y="1910733"/>
                  <a:pt x="728351" y="1795798"/>
                  <a:pt x="870593" y="1795798"/>
                </a:cubicBezTo>
                <a:lnTo>
                  <a:pt x="989339" y="1795798"/>
                </a:lnTo>
                <a:lnTo>
                  <a:pt x="1699275" y="1795798"/>
                </a:lnTo>
                <a:cubicBezTo>
                  <a:pt x="1788176" y="1795798"/>
                  <a:pt x="1873902" y="1782463"/>
                  <a:pt x="1954547" y="1757063"/>
                </a:cubicBezTo>
                <a:lnTo>
                  <a:pt x="1985028" y="1746268"/>
                </a:lnTo>
                <a:lnTo>
                  <a:pt x="2010428" y="1739283"/>
                </a:lnTo>
                <a:cubicBezTo>
                  <a:pt x="2471442" y="1596408"/>
                  <a:pt x="2806090" y="1166513"/>
                  <a:pt x="2806090" y="658513"/>
                </a:cubicBezTo>
                <a:cubicBezTo>
                  <a:pt x="2806090" y="414038"/>
                  <a:pt x="2728699" y="187918"/>
                  <a:pt x="2597170" y="2943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232094" y="1788243"/>
            <a:ext cx="500063" cy="50006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/>
          <p:nvPr>
            <p:custDataLst>
              <p:tags r:id="rId4"/>
            </p:custDataLst>
          </p:nvPr>
        </p:nvSpPr>
        <p:spPr>
          <a:xfrm>
            <a:off x="0" y="4067479"/>
            <a:ext cx="107292" cy="292288"/>
          </a:xfrm>
          <a:custGeom>
            <a:avLst/>
            <a:gdLst>
              <a:gd name="connsiteX0" fmla="*/ 0 w 107292"/>
              <a:gd name="connsiteY0" fmla="*/ 0 h 292288"/>
              <a:gd name="connsiteX1" fmla="*/ 12031 w 107292"/>
              <a:gd name="connsiteY1" fmla="*/ 2429 h 292288"/>
              <a:gd name="connsiteX2" fmla="*/ 107292 w 107292"/>
              <a:gd name="connsiteY2" fmla="*/ 146144 h 292288"/>
              <a:gd name="connsiteX3" fmla="*/ 12031 w 107292"/>
              <a:gd name="connsiteY3" fmla="*/ 289859 h 292288"/>
              <a:gd name="connsiteX4" fmla="*/ 0 w 107292"/>
              <a:gd name="connsiteY4" fmla="*/ 292288 h 2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92" h="292288">
                <a:moveTo>
                  <a:pt x="0" y="0"/>
                </a:moveTo>
                <a:lnTo>
                  <a:pt x="12031" y="2429"/>
                </a:lnTo>
                <a:cubicBezTo>
                  <a:pt x="68012" y="26107"/>
                  <a:pt x="107292" y="81538"/>
                  <a:pt x="107292" y="146144"/>
                </a:cubicBezTo>
                <a:cubicBezTo>
                  <a:pt x="107292" y="210750"/>
                  <a:pt x="68012" y="266181"/>
                  <a:pt x="12031" y="289859"/>
                </a:cubicBezTo>
                <a:lnTo>
                  <a:pt x="0" y="292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5"/>
            </p:custDataLst>
          </p:nvPr>
        </p:nvSpPr>
        <p:spPr>
          <a:xfrm>
            <a:off x="0" y="4705350"/>
            <a:ext cx="853816" cy="967826"/>
          </a:xfrm>
          <a:custGeom>
            <a:avLst/>
            <a:gdLst>
              <a:gd name="connsiteX0" fmla="*/ 0 w 853816"/>
              <a:gd name="connsiteY0" fmla="*/ 0 h 967826"/>
              <a:gd name="connsiteX1" fmla="*/ 369903 w 853816"/>
              <a:gd name="connsiteY1" fmla="*/ 0 h 967826"/>
              <a:gd name="connsiteX2" fmla="*/ 853816 w 853816"/>
              <a:gd name="connsiteY2" fmla="*/ 483913 h 967826"/>
              <a:gd name="connsiteX3" fmla="*/ 369903 w 853816"/>
              <a:gd name="connsiteY3" fmla="*/ 967826 h 967826"/>
              <a:gd name="connsiteX4" fmla="*/ 0 w 853816"/>
              <a:gd name="connsiteY4" fmla="*/ 967826 h 9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16" h="967826">
                <a:moveTo>
                  <a:pt x="0" y="0"/>
                </a:moveTo>
                <a:lnTo>
                  <a:pt x="369903" y="0"/>
                </a:lnTo>
                <a:cubicBezTo>
                  <a:pt x="637161" y="0"/>
                  <a:pt x="853816" y="216655"/>
                  <a:pt x="853816" y="483913"/>
                </a:cubicBezTo>
                <a:cubicBezTo>
                  <a:pt x="853816" y="751171"/>
                  <a:pt x="637161" y="967826"/>
                  <a:pt x="369903" y="967826"/>
                </a:cubicBezTo>
                <a:lnTo>
                  <a:pt x="0" y="967826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矩形: 圆角 9"/>
          <p:cNvSpPr/>
          <p:nvPr>
            <p:custDataLst>
              <p:tags r:id="rId6"/>
            </p:custDataLst>
          </p:nvPr>
        </p:nvSpPr>
        <p:spPr>
          <a:xfrm>
            <a:off x="182012" y="2050182"/>
            <a:ext cx="550068" cy="1762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>
            <p:custDataLst>
              <p:tags r:id="rId7"/>
            </p:custDataLst>
          </p:nvPr>
        </p:nvSpPr>
        <p:spPr>
          <a:xfrm>
            <a:off x="1828104" y="6107832"/>
            <a:ext cx="504000" cy="17621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 noChangeAspect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66000" y="2379600"/>
            <a:ext cx="2408400" cy="2408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228600" dist="38100" dir="5400000" sx="105000" sy="105000" algn="ctr" rotWithShape="0">
              <a:schemeClr val="tx1">
                <a:alpha val="15000"/>
              </a:schemeClr>
            </a:outerShdw>
          </a:effectLst>
        </p:spPr>
        <p:txBody>
          <a:bodyPr wrap="square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9345449" y="4189419"/>
            <a:ext cx="1224000" cy="12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77800" dist="38100" dir="5400000" sx="105000" sy="105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6200000" flipV="1">
            <a:off x="10864169" y="5502560"/>
            <a:ext cx="576000" cy="5760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>
            <p:custDataLst>
              <p:tags r:id="rId4"/>
            </p:custDataLst>
          </p:nvPr>
        </p:nvSpPr>
        <p:spPr>
          <a:xfrm rot="16200000">
            <a:off x="3669665" y="-3668712"/>
            <a:ext cx="4853305" cy="12190730"/>
          </a:xfrm>
          <a:custGeom>
            <a:avLst/>
            <a:gdLst>
              <a:gd name="connsiteX0" fmla="*/ 4852643 w 4852643"/>
              <a:gd name="connsiteY0" fmla="*/ 0 h 12198491"/>
              <a:gd name="connsiteX1" fmla="*/ 4852643 w 4852643"/>
              <a:gd name="connsiteY1" fmla="*/ 12198491 h 12198491"/>
              <a:gd name="connsiteX2" fmla="*/ 2028721 w 4852643"/>
              <a:gd name="connsiteY2" fmla="*/ 12198491 h 12198491"/>
              <a:gd name="connsiteX3" fmla="*/ 2003449 w 4852643"/>
              <a:gd name="connsiteY3" fmla="*/ 12146030 h 12198491"/>
              <a:gd name="connsiteX4" fmla="*/ 805770 w 4852643"/>
              <a:gd name="connsiteY4" fmla="*/ 11433201 h 12198491"/>
              <a:gd name="connsiteX5" fmla="*/ 290492 w 4852643"/>
              <a:gd name="connsiteY5" fmla="*/ 11431611 h 12198491"/>
              <a:gd name="connsiteX6" fmla="*/ 51677 w 4852643"/>
              <a:gd name="connsiteY6" fmla="*/ 11304635 h 12198491"/>
              <a:gd name="connsiteX7" fmla="*/ 49471 w 4852643"/>
              <a:gd name="connsiteY7" fmla="*/ 11300570 h 12198491"/>
              <a:gd name="connsiteX8" fmla="*/ 49187 w 4852643"/>
              <a:gd name="connsiteY8" fmla="*/ 11300225 h 12198491"/>
              <a:gd name="connsiteX9" fmla="*/ 0 w 4852643"/>
              <a:gd name="connsiteY9" fmla="*/ 11139201 h 12198491"/>
              <a:gd name="connsiteX10" fmla="*/ 1 w 4852643"/>
              <a:gd name="connsiteY10" fmla="*/ 11139202 h 12198491"/>
              <a:gd name="connsiteX11" fmla="*/ 437293 w 4852643"/>
              <a:gd name="connsiteY11" fmla="*/ 10851201 h 12198491"/>
              <a:gd name="connsiteX12" fmla="*/ 3313866 w 4852643"/>
              <a:gd name="connsiteY12" fmla="*/ 10851732 h 12198491"/>
              <a:gd name="connsiteX13" fmla="*/ 3531750 w 4852643"/>
              <a:gd name="connsiteY13" fmla="*/ 10633848 h 12198491"/>
              <a:gd name="connsiteX14" fmla="*/ 3313866 w 4852643"/>
              <a:gd name="connsiteY14" fmla="*/ 10415964 h 12198491"/>
              <a:gd name="connsiteX15" fmla="*/ 1690009 w 4852643"/>
              <a:gd name="connsiteY15" fmla="*/ 10413582 h 12198491"/>
              <a:gd name="connsiteX16" fmla="*/ 1223284 w 4852643"/>
              <a:gd name="connsiteY16" fmla="*/ 9946857 h 12198491"/>
              <a:gd name="connsiteX17" fmla="*/ 1690009 w 4852643"/>
              <a:gd name="connsiteY17" fmla="*/ 9480132 h 12198491"/>
              <a:gd name="connsiteX18" fmla="*/ 1969454 w 4852643"/>
              <a:gd name="connsiteY18" fmla="*/ 9472077 h 12198491"/>
              <a:gd name="connsiteX19" fmla="*/ 2449415 w 4852643"/>
              <a:gd name="connsiteY19" fmla="*/ 8883184 h 12198491"/>
              <a:gd name="connsiteX20" fmla="*/ 1848310 w 4852643"/>
              <a:gd name="connsiteY20" fmla="*/ 8282079 h 12198491"/>
              <a:gd name="connsiteX21" fmla="*/ 1077339 w 4852643"/>
              <a:gd name="connsiteY21" fmla="*/ 8282079 h 12198491"/>
              <a:gd name="connsiteX22" fmla="*/ 845384 w 4852643"/>
              <a:gd name="connsiteY22" fmla="*/ 8239973 h 12198491"/>
              <a:gd name="connsiteX23" fmla="*/ 839168 w 4852643"/>
              <a:gd name="connsiteY23" fmla="*/ 8236599 h 12198491"/>
              <a:gd name="connsiteX24" fmla="*/ 828952 w 4852643"/>
              <a:gd name="connsiteY24" fmla="*/ 8233428 h 12198491"/>
              <a:gd name="connsiteX25" fmla="*/ 504145 w 4852643"/>
              <a:gd name="connsiteY25" fmla="*/ 7743407 h 12198491"/>
              <a:gd name="connsiteX26" fmla="*/ 504146 w 4852643"/>
              <a:gd name="connsiteY26" fmla="*/ 7743408 h 12198491"/>
              <a:gd name="connsiteX27" fmla="*/ 1035959 w 4852643"/>
              <a:gd name="connsiteY27" fmla="*/ 7211595 h 12198491"/>
              <a:gd name="connsiteX28" fmla="*/ 1042827 w 4852643"/>
              <a:gd name="connsiteY28" fmla="*/ 7211595 h 12198491"/>
              <a:gd name="connsiteX29" fmla="*/ 2490462 w 4852643"/>
              <a:gd name="connsiteY29" fmla="*/ 7212880 h 12198491"/>
              <a:gd name="connsiteX30" fmla="*/ 2490462 w 4852643"/>
              <a:gd name="connsiteY30" fmla="*/ 7209612 h 12198491"/>
              <a:gd name="connsiteX31" fmla="*/ 2501844 w 4852643"/>
              <a:gd name="connsiteY31" fmla="*/ 7209612 h 12198491"/>
              <a:gd name="connsiteX32" fmla="*/ 3607934 w 4852643"/>
              <a:gd name="connsiteY32" fmla="*/ 6103521 h 12198491"/>
              <a:gd name="connsiteX33" fmla="*/ 2501844 w 4852643"/>
              <a:gd name="connsiteY33" fmla="*/ 4997430 h 12198491"/>
              <a:gd name="connsiteX34" fmla="*/ 2248540 w 4852643"/>
              <a:gd name="connsiteY34" fmla="*/ 4997429 h 12198491"/>
              <a:gd name="connsiteX35" fmla="*/ 2163766 w 4852643"/>
              <a:gd name="connsiteY35" fmla="*/ 4988643 h 12198491"/>
              <a:gd name="connsiteX36" fmla="*/ 1765571 w 4852643"/>
              <a:gd name="connsiteY36" fmla="*/ 4486306 h 12198491"/>
              <a:gd name="connsiteX37" fmla="*/ 2264271 w 4852643"/>
              <a:gd name="connsiteY37" fmla="*/ 3973551 h 12198491"/>
              <a:gd name="connsiteX38" fmla="*/ 2635267 w 4852643"/>
              <a:gd name="connsiteY38" fmla="*/ 3969042 h 12198491"/>
              <a:gd name="connsiteX39" fmla="*/ 3931267 w 4852643"/>
              <a:gd name="connsiteY39" fmla="*/ 2636517 h 12198491"/>
              <a:gd name="connsiteX40" fmla="*/ 2767775 w 4852643"/>
              <a:gd name="connsiteY40" fmla="*/ 1310870 h 12198491"/>
              <a:gd name="connsiteX41" fmla="*/ 2298843 w 4852643"/>
              <a:gd name="connsiteY41" fmla="*/ 1312086 h 12198491"/>
              <a:gd name="connsiteX42" fmla="*/ 2030416 w 4852643"/>
              <a:gd name="connsiteY42" fmla="*/ 1043659 h 12198491"/>
              <a:gd name="connsiteX43" fmla="*/ 2298843 w 4852643"/>
              <a:gd name="connsiteY43" fmla="*/ 775231 h 12198491"/>
              <a:gd name="connsiteX44" fmla="*/ 2765655 w 4852643"/>
              <a:gd name="connsiteY44" fmla="*/ 775146 h 12198491"/>
              <a:gd name="connsiteX45" fmla="*/ 3605488 w 4852643"/>
              <a:gd name="connsiteY45" fmla="*/ 71371 h 12198491"/>
              <a:gd name="connsiteX46" fmla="*/ 3616082 w 4852643"/>
              <a:gd name="connsiteY46" fmla="*/ 0 h 1219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852643" h="12198491">
                <a:moveTo>
                  <a:pt x="4852643" y="0"/>
                </a:moveTo>
                <a:lnTo>
                  <a:pt x="4852643" y="12198491"/>
                </a:lnTo>
                <a:lnTo>
                  <a:pt x="2028721" y="12198491"/>
                </a:lnTo>
                <a:lnTo>
                  <a:pt x="2003449" y="12146030"/>
                </a:lnTo>
                <a:cubicBezTo>
                  <a:pt x="1772796" y="11721437"/>
                  <a:pt x="1322943" y="11433201"/>
                  <a:pt x="805770" y="11433201"/>
                </a:cubicBezTo>
                <a:lnTo>
                  <a:pt x="290492" y="11431611"/>
                </a:lnTo>
                <a:cubicBezTo>
                  <a:pt x="191080" y="11431611"/>
                  <a:pt x="103433" y="11381243"/>
                  <a:pt x="51677" y="11304635"/>
                </a:cubicBezTo>
                <a:lnTo>
                  <a:pt x="49471" y="11300570"/>
                </a:lnTo>
                <a:lnTo>
                  <a:pt x="49187" y="11300225"/>
                </a:lnTo>
                <a:cubicBezTo>
                  <a:pt x="18133" y="11254260"/>
                  <a:pt x="0" y="11198848"/>
                  <a:pt x="0" y="11139201"/>
                </a:cubicBezTo>
                <a:lnTo>
                  <a:pt x="1" y="11139202"/>
                </a:lnTo>
                <a:cubicBezTo>
                  <a:pt x="1" y="10980143"/>
                  <a:pt x="166267" y="10813879"/>
                  <a:pt x="437293" y="10851201"/>
                </a:cubicBezTo>
                <a:lnTo>
                  <a:pt x="3313866" y="10851732"/>
                </a:lnTo>
                <a:cubicBezTo>
                  <a:pt x="3434199" y="10851732"/>
                  <a:pt x="3531750" y="10754182"/>
                  <a:pt x="3531750" y="10633848"/>
                </a:cubicBezTo>
                <a:cubicBezTo>
                  <a:pt x="3531750" y="10513514"/>
                  <a:pt x="3434199" y="10415964"/>
                  <a:pt x="3313866" y="10415964"/>
                </a:cubicBezTo>
                <a:lnTo>
                  <a:pt x="1690009" y="10413582"/>
                </a:lnTo>
                <a:cubicBezTo>
                  <a:pt x="1432244" y="10413582"/>
                  <a:pt x="1223284" y="10204622"/>
                  <a:pt x="1223284" y="9946857"/>
                </a:cubicBezTo>
                <a:cubicBezTo>
                  <a:pt x="1223284" y="9689092"/>
                  <a:pt x="1432244" y="9480132"/>
                  <a:pt x="1690009" y="9480132"/>
                </a:cubicBezTo>
                <a:lnTo>
                  <a:pt x="1969454" y="9472077"/>
                </a:lnTo>
                <a:cubicBezTo>
                  <a:pt x="2243367" y="9416026"/>
                  <a:pt x="2449415" y="9173667"/>
                  <a:pt x="2449415" y="8883184"/>
                </a:cubicBezTo>
                <a:cubicBezTo>
                  <a:pt x="2449415" y="8551203"/>
                  <a:pt x="2180291" y="8282079"/>
                  <a:pt x="1848310" y="8282079"/>
                </a:cubicBezTo>
                <a:lnTo>
                  <a:pt x="1077339" y="8282079"/>
                </a:lnTo>
                <a:lnTo>
                  <a:pt x="845384" y="8239973"/>
                </a:lnTo>
                <a:lnTo>
                  <a:pt x="839168" y="8236599"/>
                </a:lnTo>
                <a:lnTo>
                  <a:pt x="828952" y="8233428"/>
                </a:lnTo>
                <a:cubicBezTo>
                  <a:pt x="638077" y="8152694"/>
                  <a:pt x="504145" y="7963691"/>
                  <a:pt x="504145" y="7743407"/>
                </a:cubicBezTo>
                <a:lnTo>
                  <a:pt x="504146" y="7743408"/>
                </a:lnTo>
                <a:cubicBezTo>
                  <a:pt x="504146" y="7449696"/>
                  <a:pt x="742247" y="7211595"/>
                  <a:pt x="1035959" y="7211595"/>
                </a:cubicBezTo>
                <a:lnTo>
                  <a:pt x="1042827" y="7211595"/>
                </a:lnTo>
                <a:cubicBezTo>
                  <a:pt x="1469388" y="7240014"/>
                  <a:pt x="2007917" y="7212451"/>
                  <a:pt x="2490462" y="7212880"/>
                </a:cubicBezTo>
                <a:lnTo>
                  <a:pt x="2490462" y="7209612"/>
                </a:lnTo>
                <a:lnTo>
                  <a:pt x="2501844" y="7209612"/>
                </a:lnTo>
                <a:cubicBezTo>
                  <a:pt x="3112720" y="7209612"/>
                  <a:pt x="3607934" y="6714398"/>
                  <a:pt x="3607934" y="6103521"/>
                </a:cubicBezTo>
                <a:cubicBezTo>
                  <a:pt x="3607934" y="5492644"/>
                  <a:pt x="3112720" y="4997430"/>
                  <a:pt x="2501844" y="4997430"/>
                </a:cubicBezTo>
                <a:lnTo>
                  <a:pt x="2248540" y="4997429"/>
                </a:lnTo>
                <a:lnTo>
                  <a:pt x="2163766" y="4988643"/>
                </a:lnTo>
                <a:cubicBezTo>
                  <a:pt x="1936517" y="4940830"/>
                  <a:pt x="1765571" y="4734093"/>
                  <a:pt x="1765571" y="4486306"/>
                </a:cubicBezTo>
                <a:cubicBezTo>
                  <a:pt x="1765571" y="4203119"/>
                  <a:pt x="1988847" y="3973551"/>
                  <a:pt x="2264271" y="3973551"/>
                </a:cubicBezTo>
                <a:lnTo>
                  <a:pt x="2635267" y="3969042"/>
                </a:lnTo>
                <a:cubicBezTo>
                  <a:pt x="3351029" y="3969042"/>
                  <a:pt x="3931267" y="3372450"/>
                  <a:pt x="3931267" y="2636517"/>
                </a:cubicBezTo>
                <a:cubicBezTo>
                  <a:pt x="3931267" y="1946579"/>
                  <a:pt x="3421291" y="1379109"/>
                  <a:pt x="2767775" y="1310870"/>
                </a:cubicBezTo>
                <a:lnTo>
                  <a:pt x="2298843" y="1312086"/>
                </a:lnTo>
                <a:cubicBezTo>
                  <a:pt x="2150595" y="1312086"/>
                  <a:pt x="2030416" y="1191907"/>
                  <a:pt x="2030416" y="1043659"/>
                </a:cubicBezTo>
                <a:cubicBezTo>
                  <a:pt x="2030416" y="895410"/>
                  <a:pt x="2150595" y="775231"/>
                  <a:pt x="2298843" y="775231"/>
                </a:cubicBezTo>
                <a:lnTo>
                  <a:pt x="2765655" y="775146"/>
                </a:lnTo>
                <a:cubicBezTo>
                  <a:pt x="3179920" y="775146"/>
                  <a:pt x="3525553" y="473014"/>
                  <a:pt x="3605488" y="71371"/>
                </a:cubicBezTo>
                <a:lnTo>
                  <a:pt x="3616082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6200000">
            <a:off x="752035" y="3194206"/>
            <a:ext cx="576000" cy="5760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897200" y="3646800"/>
            <a:ext cx="5824400" cy="2182500"/>
          </a:xfrm>
        </p:spPr>
        <p:txBody>
          <a:bodyPr wrap="square" anchor="t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897380" y="2552700"/>
            <a:ext cx="5824220" cy="925195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54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4418330" cy="6858000"/>
          </a:xfrm>
          <a:custGeom>
            <a:avLst/>
            <a:gdLst>
              <a:gd name="connsiteX0" fmla="*/ 4418481 w 4418481"/>
              <a:gd name="connsiteY0" fmla="*/ 0 h 6863893"/>
              <a:gd name="connsiteX1" fmla="*/ 2552450 w 4418481"/>
              <a:gd name="connsiteY1" fmla="*/ 0 h 6863893"/>
              <a:gd name="connsiteX2" fmla="*/ 2556805 w 4418481"/>
              <a:gd name="connsiteY2" fmla="*/ 43199 h 6863893"/>
              <a:gd name="connsiteX3" fmla="*/ 1699555 w 4418481"/>
              <a:gd name="connsiteY3" fmla="*/ 900449 h 6863893"/>
              <a:gd name="connsiteX4" fmla="*/ 989330 w 4418481"/>
              <a:gd name="connsiteY4" fmla="*/ 900449 h 6863893"/>
              <a:gd name="connsiteX5" fmla="*/ 870268 w 4418481"/>
              <a:gd name="connsiteY5" fmla="*/ 900449 h 6863893"/>
              <a:gd name="connsiteX6" fmla="*/ 613093 w 4418481"/>
              <a:gd name="connsiteY6" fmla="*/ 1157624 h 6863893"/>
              <a:gd name="connsiteX7" fmla="*/ 870268 w 4418481"/>
              <a:gd name="connsiteY7" fmla="*/ 1414798 h 6863893"/>
              <a:gd name="connsiteX8" fmla="*/ 1569188 w 4418481"/>
              <a:gd name="connsiteY8" fmla="*/ 1414798 h 6863893"/>
              <a:gd name="connsiteX9" fmla="*/ 1701675 w 4418481"/>
              <a:gd name="connsiteY9" fmla="*/ 1421488 h 6863893"/>
              <a:gd name="connsiteX10" fmla="*/ 2865167 w 4418481"/>
              <a:gd name="connsiteY10" fmla="*/ 2710798 h 6863893"/>
              <a:gd name="connsiteX11" fmla="*/ 1569167 w 4418481"/>
              <a:gd name="connsiteY11" fmla="*/ 4006797 h 6863893"/>
              <a:gd name="connsiteX12" fmla="*/ 532130 w 4418481"/>
              <a:gd name="connsiteY12" fmla="*/ 4006797 h 6863893"/>
              <a:gd name="connsiteX13" fmla="*/ 532130 w 4418481"/>
              <a:gd name="connsiteY13" fmla="*/ 4013218 h 6863893"/>
              <a:gd name="connsiteX14" fmla="*/ 495300 w 4418481"/>
              <a:gd name="connsiteY14" fmla="*/ 4013218 h 6863893"/>
              <a:gd name="connsiteX15" fmla="*/ 0 w 4418481"/>
              <a:gd name="connsiteY15" fmla="*/ 4508518 h 6863893"/>
              <a:gd name="connsiteX16" fmla="*/ 495300 w 4418481"/>
              <a:gd name="connsiteY16" fmla="*/ 5003818 h 6863893"/>
              <a:gd name="connsiteX17" fmla="*/ 1890917 w 4418481"/>
              <a:gd name="connsiteY17" fmla="*/ 5003818 h 6863893"/>
              <a:gd name="connsiteX18" fmla="*/ 1932423 w 4418481"/>
              <a:gd name="connsiteY18" fmla="*/ 5010153 h 6863893"/>
              <a:gd name="connsiteX19" fmla="*/ 2852255 w 4418481"/>
              <a:gd name="connsiteY19" fmla="*/ 6138748 h 6863893"/>
              <a:gd name="connsiteX20" fmla="*/ 2655511 w 4418481"/>
              <a:gd name="connsiteY20" fmla="*/ 6782842 h 6863893"/>
              <a:gd name="connsiteX21" fmla="*/ 2588638 w 4418481"/>
              <a:gd name="connsiteY21" fmla="*/ 6863893 h 6863893"/>
              <a:gd name="connsiteX22" fmla="*/ 4418481 w 4418481"/>
              <a:gd name="connsiteY22" fmla="*/ 6863893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8481" h="6863893">
                <a:moveTo>
                  <a:pt x="4418481" y="0"/>
                </a:moveTo>
                <a:lnTo>
                  <a:pt x="2552450" y="0"/>
                </a:lnTo>
                <a:lnTo>
                  <a:pt x="2556805" y="43199"/>
                </a:lnTo>
                <a:cubicBezTo>
                  <a:pt x="2556805" y="516645"/>
                  <a:pt x="2173001" y="900449"/>
                  <a:pt x="1699555" y="900449"/>
                </a:cubicBezTo>
                <a:lnTo>
                  <a:pt x="989330" y="900449"/>
                </a:lnTo>
                <a:lnTo>
                  <a:pt x="870268" y="900449"/>
                </a:lnTo>
                <a:cubicBezTo>
                  <a:pt x="728234" y="900449"/>
                  <a:pt x="613093" y="1015590"/>
                  <a:pt x="613093" y="1157624"/>
                </a:cubicBezTo>
                <a:cubicBezTo>
                  <a:pt x="613093" y="1299658"/>
                  <a:pt x="728234" y="1414798"/>
                  <a:pt x="870268" y="1414798"/>
                </a:cubicBezTo>
                <a:lnTo>
                  <a:pt x="1569188" y="1414798"/>
                </a:lnTo>
                <a:lnTo>
                  <a:pt x="1701675" y="1421488"/>
                </a:lnTo>
                <a:cubicBezTo>
                  <a:pt x="2355191" y="1487857"/>
                  <a:pt x="2865167" y="2039771"/>
                  <a:pt x="2865167" y="2710798"/>
                </a:cubicBezTo>
                <a:cubicBezTo>
                  <a:pt x="2865167" y="3426559"/>
                  <a:pt x="2284928" y="4006797"/>
                  <a:pt x="1569167" y="4006797"/>
                </a:cubicBezTo>
                <a:lnTo>
                  <a:pt x="532130" y="4006797"/>
                </a:lnTo>
                <a:lnTo>
                  <a:pt x="532130" y="4013218"/>
                </a:lnTo>
                <a:lnTo>
                  <a:pt x="495300" y="4013218"/>
                </a:lnTo>
                <a:cubicBezTo>
                  <a:pt x="221753" y="4013218"/>
                  <a:pt x="0" y="4234971"/>
                  <a:pt x="0" y="4508518"/>
                </a:cubicBezTo>
                <a:cubicBezTo>
                  <a:pt x="0" y="4782065"/>
                  <a:pt x="221753" y="5003818"/>
                  <a:pt x="495300" y="5003818"/>
                </a:cubicBezTo>
                <a:lnTo>
                  <a:pt x="1890917" y="5003818"/>
                </a:lnTo>
                <a:lnTo>
                  <a:pt x="1932423" y="5010153"/>
                </a:lnTo>
                <a:cubicBezTo>
                  <a:pt x="2457370" y="5117572"/>
                  <a:pt x="2852255" y="5582045"/>
                  <a:pt x="2852255" y="6138748"/>
                </a:cubicBezTo>
                <a:cubicBezTo>
                  <a:pt x="2852255" y="6377335"/>
                  <a:pt x="2779725" y="6598982"/>
                  <a:pt x="2655511" y="6782842"/>
                </a:cubicBezTo>
                <a:lnTo>
                  <a:pt x="2588638" y="6863893"/>
                </a:lnTo>
                <a:lnTo>
                  <a:pt x="4418481" y="6863893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 flipH="1">
            <a:off x="4272531" y="921544"/>
            <a:ext cx="500063" cy="50006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矩形: 圆角 8"/>
          <p:cNvSpPr/>
          <p:nvPr>
            <p:custDataLst>
              <p:tags r:id="rId4"/>
            </p:custDataLst>
          </p:nvPr>
        </p:nvSpPr>
        <p:spPr>
          <a:xfrm flipH="1">
            <a:off x="5138512" y="5143501"/>
            <a:ext cx="1197766" cy="3119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5"/>
            </p:custDataLst>
          </p:nvPr>
        </p:nvSpPr>
        <p:spPr>
          <a:xfrm flipH="1">
            <a:off x="6664115" y="6291262"/>
            <a:ext cx="2767013" cy="566738"/>
          </a:xfrm>
          <a:custGeom>
            <a:avLst/>
            <a:gdLst>
              <a:gd name="connsiteX0" fmla="*/ 2393310 w 2767013"/>
              <a:gd name="connsiteY0" fmla="*/ 0 h 566738"/>
              <a:gd name="connsiteX1" fmla="*/ 373703 w 2767013"/>
              <a:gd name="connsiteY1" fmla="*/ 0 h 566738"/>
              <a:gd name="connsiteX2" fmla="*/ 0 w 2767013"/>
              <a:gd name="connsiteY2" fmla="*/ 373703 h 566738"/>
              <a:gd name="connsiteX3" fmla="*/ 29368 w 2767013"/>
              <a:gd name="connsiteY3" fmla="*/ 519165 h 566738"/>
              <a:gd name="connsiteX4" fmla="*/ 55189 w 2767013"/>
              <a:gd name="connsiteY4" fmla="*/ 566738 h 566738"/>
              <a:gd name="connsiteX5" fmla="*/ 2711824 w 2767013"/>
              <a:gd name="connsiteY5" fmla="*/ 566738 h 566738"/>
              <a:gd name="connsiteX6" fmla="*/ 2737646 w 2767013"/>
              <a:gd name="connsiteY6" fmla="*/ 519165 h 566738"/>
              <a:gd name="connsiteX7" fmla="*/ 2767013 w 2767013"/>
              <a:gd name="connsiteY7" fmla="*/ 373703 h 566738"/>
              <a:gd name="connsiteX8" fmla="*/ 2393310 w 2767013"/>
              <a:gd name="connsiteY8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013" h="566738">
                <a:moveTo>
                  <a:pt x="2393310" y="0"/>
                </a:moveTo>
                <a:lnTo>
                  <a:pt x="373703" y="0"/>
                </a:lnTo>
                <a:cubicBezTo>
                  <a:pt x="167313" y="0"/>
                  <a:pt x="0" y="167313"/>
                  <a:pt x="0" y="373703"/>
                </a:cubicBezTo>
                <a:cubicBezTo>
                  <a:pt x="0" y="425301"/>
                  <a:pt x="10457" y="474456"/>
                  <a:pt x="29368" y="519165"/>
                </a:cubicBezTo>
                <a:lnTo>
                  <a:pt x="55189" y="566738"/>
                </a:lnTo>
                <a:lnTo>
                  <a:pt x="2711824" y="566738"/>
                </a:lnTo>
                <a:lnTo>
                  <a:pt x="2737646" y="519165"/>
                </a:lnTo>
                <a:cubicBezTo>
                  <a:pt x="2756556" y="474456"/>
                  <a:pt x="2767013" y="425301"/>
                  <a:pt x="2767013" y="373703"/>
                </a:cubicBezTo>
                <a:cubicBezTo>
                  <a:pt x="2767013" y="167313"/>
                  <a:pt x="2599700" y="0"/>
                  <a:pt x="239331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矩形: 圆角 11"/>
          <p:cNvSpPr/>
          <p:nvPr>
            <p:custDataLst>
              <p:tags r:id="rId6"/>
            </p:custDataLst>
          </p:nvPr>
        </p:nvSpPr>
        <p:spPr>
          <a:xfrm flipH="1">
            <a:off x="10720638" y="1421607"/>
            <a:ext cx="550068" cy="1762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 flipH="1">
            <a:off x="2105818" y="1925899"/>
            <a:ext cx="1580515" cy="158051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4363200" y="2322000"/>
            <a:ext cx="6904800" cy="101520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4362450" y="3459480"/>
            <a:ext cx="6905625" cy="461010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9075600" y="4438800"/>
            <a:ext cx="2196000" cy="3672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>
            <p:custDataLst>
              <p:tags r:id="rId12"/>
            </p:custDataLst>
          </p:nvPr>
        </p:nvSpPr>
        <p:spPr>
          <a:xfrm>
            <a:off x="7868920" y="0"/>
            <a:ext cx="4321810" cy="6858000"/>
          </a:xfrm>
          <a:custGeom>
            <a:avLst/>
            <a:gdLst>
              <a:gd name="connsiteX0" fmla="*/ 2552450 w 4322051"/>
              <a:gd name="connsiteY0" fmla="*/ 0 h 6863893"/>
              <a:gd name="connsiteX1" fmla="*/ 4322051 w 4322051"/>
              <a:gd name="connsiteY1" fmla="*/ 0 h 6863893"/>
              <a:gd name="connsiteX2" fmla="*/ 4322051 w 4322051"/>
              <a:gd name="connsiteY2" fmla="*/ 6863893 h 6863893"/>
              <a:gd name="connsiteX3" fmla="*/ 2588638 w 4322051"/>
              <a:gd name="connsiteY3" fmla="*/ 6863893 h 6863893"/>
              <a:gd name="connsiteX4" fmla="*/ 2655512 w 4322051"/>
              <a:gd name="connsiteY4" fmla="*/ 6782842 h 6863893"/>
              <a:gd name="connsiteX5" fmla="*/ 2852255 w 4322051"/>
              <a:gd name="connsiteY5" fmla="*/ 6138748 h 6863893"/>
              <a:gd name="connsiteX6" fmla="*/ 1932423 w 4322051"/>
              <a:gd name="connsiteY6" fmla="*/ 5010153 h 6863893"/>
              <a:gd name="connsiteX7" fmla="*/ 1890917 w 4322051"/>
              <a:gd name="connsiteY7" fmla="*/ 5003818 h 6863893"/>
              <a:gd name="connsiteX8" fmla="*/ 495300 w 4322051"/>
              <a:gd name="connsiteY8" fmla="*/ 5003818 h 6863893"/>
              <a:gd name="connsiteX9" fmla="*/ 0 w 4322051"/>
              <a:gd name="connsiteY9" fmla="*/ 4508518 h 6863893"/>
              <a:gd name="connsiteX10" fmla="*/ 495300 w 4322051"/>
              <a:gd name="connsiteY10" fmla="*/ 4013218 h 6863893"/>
              <a:gd name="connsiteX11" fmla="*/ 532130 w 4322051"/>
              <a:gd name="connsiteY11" fmla="*/ 4013218 h 6863893"/>
              <a:gd name="connsiteX12" fmla="*/ 532130 w 4322051"/>
              <a:gd name="connsiteY12" fmla="*/ 4006797 h 6863893"/>
              <a:gd name="connsiteX13" fmla="*/ 1569167 w 4322051"/>
              <a:gd name="connsiteY13" fmla="*/ 4006797 h 6863893"/>
              <a:gd name="connsiteX14" fmla="*/ 2865167 w 4322051"/>
              <a:gd name="connsiteY14" fmla="*/ 2710798 h 6863893"/>
              <a:gd name="connsiteX15" fmla="*/ 1701675 w 4322051"/>
              <a:gd name="connsiteY15" fmla="*/ 1421488 h 6863893"/>
              <a:gd name="connsiteX16" fmla="*/ 1569188 w 4322051"/>
              <a:gd name="connsiteY16" fmla="*/ 1414799 h 6863893"/>
              <a:gd name="connsiteX17" fmla="*/ 870268 w 4322051"/>
              <a:gd name="connsiteY17" fmla="*/ 1414799 h 6863893"/>
              <a:gd name="connsiteX18" fmla="*/ 613093 w 4322051"/>
              <a:gd name="connsiteY18" fmla="*/ 1157624 h 6863893"/>
              <a:gd name="connsiteX19" fmla="*/ 870268 w 4322051"/>
              <a:gd name="connsiteY19" fmla="*/ 900448 h 6863893"/>
              <a:gd name="connsiteX20" fmla="*/ 989330 w 4322051"/>
              <a:gd name="connsiteY20" fmla="*/ 900448 h 6863893"/>
              <a:gd name="connsiteX21" fmla="*/ 1699555 w 4322051"/>
              <a:gd name="connsiteY21" fmla="*/ 900448 h 6863893"/>
              <a:gd name="connsiteX22" fmla="*/ 2556805 w 4322051"/>
              <a:gd name="connsiteY22" fmla="*/ 43199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22051" h="6863893">
                <a:moveTo>
                  <a:pt x="2552450" y="0"/>
                </a:moveTo>
                <a:lnTo>
                  <a:pt x="4322051" y="0"/>
                </a:lnTo>
                <a:lnTo>
                  <a:pt x="4322051" y="6863893"/>
                </a:lnTo>
                <a:lnTo>
                  <a:pt x="2588638" y="6863893"/>
                </a:lnTo>
                <a:lnTo>
                  <a:pt x="2655512" y="6782842"/>
                </a:lnTo>
                <a:cubicBezTo>
                  <a:pt x="2779725" y="6598982"/>
                  <a:pt x="2852255" y="6377335"/>
                  <a:pt x="2852255" y="6138748"/>
                </a:cubicBezTo>
                <a:cubicBezTo>
                  <a:pt x="2852255" y="5582045"/>
                  <a:pt x="2457370" y="5117572"/>
                  <a:pt x="1932423" y="5010153"/>
                </a:cubicBezTo>
                <a:lnTo>
                  <a:pt x="1890917" y="5003818"/>
                </a:lnTo>
                <a:lnTo>
                  <a:pt x="495300" y="5003818"/>
                </a:lnTo>
                <a:cubicBezTo>
                  <a:pt x="221753" y="5003818"/>
                  <a:pt x="0" y="4782065"/>
                  <a:pt x="0" y="4508518"/>
                </a:cubicBezTo>
                <a:cubicBezTo>
                  <a:pt x="0" y="4234971"/>
                  <a:pt x="221753" y="4013218"/>
                  <a:pt x="495300" y="4013218"/>
                </a:cubicBezTo>
                <a:lnTo>
                  <a:pt x="532130" y="4013218"/>
                </a:lnTo>
                <a:lnTo>
                  <a:pt x="532130" y="4006797"/>
                </a:lnTo>
                <a:lnTo>
                  <a:pt x="1569167" y="4006797"/>
                </a:lnTo>
                <a:cubicBezTo>
                  <a:pt x="2284928" y="4006797"/>
                  <a:pt x="2865167" y="3426558"/>
                  <a:pt x="2865167" y="2710798"/>
                </a:cubicBezTo>
                <a:cubicBezTo>
                  <a:pt x="2865167" y="2039771"/>
                  <a:pt x="2355191" y="1487857"/>
                  <a:pt x="1701675" y="1421488"/>
                </a:cubicBezTo>
                <a:lnTo>
                  <a:pt x="1569188" y="1414799"/>
                </a:lnTo>
                <a:lnTo>
                  <a:pt x="870268" y="1414799"/>
                </a:lnTo>
                <a:cubicBezTo>
                  <a:pt x="728234" y="1414799"/>
                  <a:pt x="613093" y="1299658"/>
                  <a:pt x="613093" y="1157624"/>
                </a:cubicBezTo>
                <a:cubicBezTo>
                  <a:pt x="613093" y="1015590"/>
                  <a:pt x="728234" y="900448"/>
                  <a:pt x="870268" y="900448"/>
                </a:cubicBezTo>
                <a:lnTo>
                  <a:pt x="989330" y="900448"/>
                </a:lnTo>
                <a:lnTo>
                  <a:pt x="1699555" y="900448"/>
                </a:lnTo>
                <a:cubicBezTo>
                  <a:pt x="2173001" y="900448"/>
                  <a:pt x="2556805" y="516645"/>
                  <a:pt x="2556805" y="431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8622576" y="1911385"/>
            <a:ext cx="1580515" cy="1580515"/>
          </a:xfrm>
          <a:prstGeom prst="ellipse">
            <a:avLst/>
          </a:prstGeom>
          <a:solidFill>
            <a:schemeClr val="tx1">
              <a:lumMod val="75000"/>
              <a:lumOff val="25000"/>
              <a:alpha val="5000"/>
            </a:schemeClr>
          </a:solidFill>
          <a:ln>
            <a:noFill/>
          </a:ln>
          <a:effectLst>
            <a:outerShdw blurRad="177800" dist="38100" dir="5400000" sx="105000" sy="105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image" Target="../media/image5.png"/><Relationship Id="rId1" Type="http://schemas.openxmlformats.org/officeDocument/2006/relationships/tags" Target="../tags/tag13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1.png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2.png"/><Relationship Id="rId1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4.png"/><Relationship Id="rId4" Type="http://schemas.openxmlformats.org/officeDocument/2006/relationships/tags" Target="../tags/tag115.xml"/><Relationship Id="rId3" Type="http://schemas.openxmlformats.org/officeDocument/2006/relationships/image" Target="../media/image3.pn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6000" b="1"/>
              <a:t>孕期常见身体不适缓解方法</a:t>
            </a:r>
            <a:endParaRPr altLang="en-US" sz="6000" b="1"/>
          </a:p>
        </p:txBody>
      </p:sp>
      <p:sp>
        <p:nvSpPr>
          <p:cNvPr id="9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 sz="2400" dirty="0" err="1">
                <a:latin typeface="+mj-ea"/>
                <a:ea typeface="+mj-ea"/>
              </a:rPr>
              <a:t>WPS,a</a:t>
            </a:r>
            <a:r>
              <a:rPr lang="en-US" altLang="zh-CN" sz="2400" dirty="0">
                <a:latin typeface="+mj-ea"/>
                <a:ea typeface="+mj-ea"/>
              </a:rPr>
              <a:t> click to unlimited possibilities</a:t>
            </a:r>
            <a:endParaRPr lang="en-US" altLang="zh-CN" sz="2400" dirty="0">
              <a:latin typeface="+mj-ea"/>
              <a:ea typeface="+mj-ea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altLang="en-US" sz="1800"/>
              <a:t>播州区人民医院</a:t>
            </a:r>
            <a:r>
              <a:rPr altLang="en-US" sz="1800"/>
              <a:t>  产科</a:t>
            </a:r>
            <a:endParaRPr altLang="en-US" sz="18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缓解方法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腰骶部感到疼痛时，要经常变换姿势，避免长时间保持同一个姿势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适当补钙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坐着的时候，可铺个软垫，减少骶尾部的压力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平时应穿低跟、柔软的鞋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注意适当运动，增加腰背肌力量。出现耻骨联合分离时，也要避免长时间站或坐，注意休息，适当补钙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可使用托腹带，缓解耻骨部位的压力。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若出现腰痛伴有腿部放射性疼痛，或疼痛剧烈，活动明显受限时应及时就医。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皮肤问题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整个孕期体内皮质类固醇激素、雌激素及雄激素水平发生变化，进而身体发生一系列生理性变化而引起各种皮肤改变。　主要出现黄褐斑、妊娠纹、色素沉着、皮肤出现丘疹、风团或疱疹妊娠痒疹等。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缓解方法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90%</a:t>
            </a:r>
            <a:r>
              <a:rPr lang="zh-CN" altLang="en-US">
                <a:solidFill>
                  <a:schemeClr val="tx1"/>
                </a:solidFill>
              </a:rPr>
              <a:t>以上的孕妇都可见妊娠纹，无需特殊处理，但要注意营养均衡，有利于改善肤质和皮肤弹性，还要避免体重增长过多，孕中晚期体重每月增长不宜超过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公斤。妊娠中晚期容易得妊娠痒疹，即皮肤出现丘疹、风团或疱疹，躯干多见，也可在腿、臂部出现，伴随瘙痒。这时要做到：生活规律、避免烦躁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自我调整、缓解压力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保持皮肤清洁、湿润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沐浴后及时涂抹护肤霜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避免过敏，少食辛辣刺激食物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不要随意搔抓，可外用炉甘石洗剂缓解症状，但若出现皮肤发黄应及时就医。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腹痛、腰背酸痛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早、中期下腹部会有隐痛或下坠感，类似月经前的征兆或痛经，特别是在起立或转身时。孕晚期会出现部位不定、时间不定、程度较轻、发作短暂的腹痛或腹壁紧的宫缩痛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夜间明显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。从孕中期开始，会出现程度不同的腰背和膝踝关节酸痛。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缓解方法</a:t>
            </a:r>
            <a:r>
              <a:rPr lang="zh-CN" altLang="en-US" dirty="0">
                <a:sym typeface="+mn-ea"/>
              </a:rPr>
              <a:t>: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放松情绪，正常生理现象，可自然消退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经常变换体位、姿势，避免长时间站立，要左侧卧位休息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准备一个有靠背垫的座椅或在下腹部戴一个腹带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或者或者抬高下肢，也能减轻疼痛。孕妇不宜穿无跟平底鞋，建议穿低跟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小于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厘米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、柔软、舒适的鞋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适当运动，增加腰背肌力。注意如果疼痛加重或持续存在，要去医院寻求帮助。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腿抽筋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孕妇从孕中晚期开始由于重心发生改变、腿部受到寒冷刺激，部分孕妇是由于缺钙，出现腿部抽筋现象。大多数孕妇从孕中晚期开始，夜间多见。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pic>
        <p:nvPicPr>
          <p:cNvPr id="6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324866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19125" y="2441575"/>
            <a:ext cx="9712960" cy="3879850"/>
          </a:xfrm>
          <a:prstGeom prst="rect">
            <a:avLst/>
          </a:prstGeom>
        </p:spPr>
        <p:txBody>
          <a:bodyPr wrap="square">
            <a:normAutofit/>
          </a:bodyPr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chemeClr val="tx1"/>
                </a:solidFill>
              </a:rPr>
              <a:t>缓解方法：合理均衡膳食，增加富含钙的食物</a:t>
            </a:r>
            <a:r>
              <a:rPr lang="en-US" altLang="zh-CN" sz="2800">
                <a:solidFill>
                  <a:schemeClr val="tx1"/>
                </a:solidFill>
              </a:rPr>
              <a:t>;</a:t>
            </a:r>
            <a:r>
              <a:rPr lang="zh-CN" altLang="en-US" sz="2800">
                <a:solidFill>
                  <a:schemeClr val="tx1"/>
                </a:solidFill>
              </a:rPr>
              <a:t>孕中期开始补充钙剂，多种维生素和微量元素等，且每天补充</a:t>
            </a:r>
            <a:r>
              <a:rPr lang="en-US" altLang="zh-CN" sz="2800">
                <a:solidFill>
                  <a:schemeClr val="tx1"/>
                </a:solidFill>
              </a:rPr>
              <a:t>500</a:t>
            </a:r>
            <a:r>
              <a:rPr lang="zh-CN" altLang="en-US" sz="2800">
                <a:solidFill>
                  <a:schemeClr val="tx1"/>
                </a:solidFill>
              </a:rPr>
              <a:t>毫升牛奶</a:t>
            </a:r>
            <a:r>
              <a:rPr lang="en-US" altLang="zh-CN" sz="2800">
                <a:solidFill>
                  <a:schemeClr val="tx1"/>
                </a:solidFill>
              </a:rPr>
              <a:t>;</a:t>
            </a:r>
            <a:r>
              <a:rPr lang="zh-CN" altLang="en-US" sz="2800">
                <a:solidFill>
                  <a:schemeClr val="tx1"/>
                </a:solidFill>
              </a:rPr>
              <a:t>睡眠时注意腿部保暖</a:t>
            </a:r>
            <a:r>
              <a:rPr lang="en-US" altLang="zh-CN" sz="2800">
                <a:solidFill>
                  <a:schemeClr val="tx1"/>
                </a:solidFill>
              </a:rPr>
              <a:t>;</a:t>
            </a:r>
            <a:r>
              <a:rPr lang="zh-CN" altLang="en-US" sz="2800">
                <a:solidFill>
                  <a:schemeClr val="tx1"/>
                </a:solidFill>
              </a:rPr>
              <a:t>腿抽筋时，屈膝放松，使足背屈，并揉痉挛肌肉，按压承山穴。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静脉曲张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这是孕妇的常见体征，主要因增大子宫的压迫和激素变化引起。静脉曲张常常出现在下肢和会阴部。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缓解方法</a:t>
            </a:r>
            <a:r>
              <a:rPr lang="en-US" altLang="zh-CN">
                <a:solidFill>
                  <a:schemeClr val="tx1"/>
                </a:solidFill>
              </a:rPr>
              <a:t>:</a:t>
            </a:r>
            <a:r>
              <a:rPr lang="zh-CN" altLang="en-US">
                <a:solidFill>
                  <a:schemeClr val="tx1"/>
                </a:solidFill>
              </a:rPr>
              <a:t>出现这种症状时，尽量避免长期站立或者压迫双腿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睡觉时应该尽量采取左侧卧位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可选择使用弹力袜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每天坚持适度运动，比如散步，游泳可以促进血液循环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要控制体重在正常范围内增长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不要提过重的物品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在坐卧休息时，尽量将双腿抬高，以帮助血液回流至心脏。若感觉双下肢粗细程度不一致、活动时小腿肚明显疼痛时，需及时就医。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水肿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孕期血容量增加，清晨手指、手腕容易肿胀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手指发麻或疼痛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午后出现踝部、小腿水肿，休息后可消退。分娩后缓解，并逐渐恢复正常。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缓解方法：建议孕早期就取下戒指、手镯等首饰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饮食上忌口，吃得清淡些，减少盐的摄入量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避免久站、久坐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睡眠和坐着的时候，可适当垫高下肢，妊娠中晚期可采取侧卧睡眠姿势。注意</a:t>
            </a:r>
            <a:r>
              <a:rPr lang="en-US" altLang="zh-CN">
                <a:solidFill>
                  <a:schemeClr val="tx1"/>
                </a:solidFill>
              </a:rPr>
              <a:t>:</a:t>
            </a:r>
            <a:r>
              <a:rPr lang="zh-CN" altLang="en-US">
                <a:solidFill>
                  <a:schemeClr val="tx1"/>
                </a:solidFill>
              </a:rPr>
              <a:t>若出现双下肢水肿程度不一致、晨起时水肿仍明显，不消退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每周体重增加多于</a:t>
            </a:r>
            <a:r>
              <a:rPr lang="en-US" altLang="zh-CN">
                <a:solidFill>
                  <a:schemeClr val="tx1"/>
                </a:solidFill>
              </a:rPr>
              <a:t>0.5</a:t>
            </a:r>
            <a:r>
              <a:rPr lang="zh-CN" altLang="en-US">
                <a:solidFill>
                  <a:schemeClr val="tx1"/>
                </a:solidFill>
              </a:rPr>
              <a:t>千克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头疼、头晕及血压高于</a:t>
            </a:r>
            <a:r>
              <a:rPr lang="en-US" altLang="zh-CN">
                <a:solidFill>
                  <a:schemeClr val="tx1"/>
                </a:solidFill>
              </a:rPr>
              <a:t>140/90</a:t>
            </a:r>
            <a:r>
              <a:rPr lang="zh-CN" altLang="en-US">
                <a:solidFill>
                  <a:schemeClr val="tx1"/>
                </a:solidFill>
              </a:rPr>
              <a:t>毫米汞柱时，应及时就医。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白带增多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妊娠后由于激素水平的影响，阴道分泌物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白带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出现增多情况，属于正常生理现象。注意事项：若出现分泌物明显增多、伴有外阴瘙痒、腥臭、分泌物性状变化：黄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绿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色或带血、豆渣或泡沫样时，应及时就医。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孕期是女性生命中一个特殊而美妙的时期，但伴随着胎儿的成长，准妈妈们可能会遇到一些不适。今日，我院孕妇学校开展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孕期常见不适及处理方法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专题知识讲座，妇产科二病区杨帆副主任医师为大家普及孕吐，疲劳，腹痛，水肿，尿频等症状的缓解方法，通过学习，大家收获满满，对科学孕育有了新的认知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孕期感冒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孕期感冒和普通感冒有啥不一样？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普通感冒大多由病毒引起，以鼻塞、流涕、咳嗽等症状为主，一般</a:t>
            </a:r>
            <a:r>
              <a:rPr lang="en-US" altLang="zh-CN">
                <a:solidFill>
                  <a:schemeClr val="tx1"/>
                </a:solidFill>
              </a:rPr>
              <a:t>5-7</a:t>
            </a:r>
            <a:r>
              <a:rPr lang="zh-CN" altLang="en-US">
                <a:solidFill>
                  <a:schemeClr val="tx1"/>
                </a:solidFill>
              </a:rPr>
              <a:t>天自愈。但孕期由于免疫力下降，感冒可能更难受，且需特别警惕两点：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孕早期（前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个月）：胎儿器官分化关键期，用药需慎之又慎；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发热需警惕：持续高热可能增加胎儿神经管缺陷风险，需及时退热！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非药物疗法</a:t>
            </a:r>
            <a:r>
              <a:rPr lang="zh-CN" altLang="en-US" dirty="0">
                <a:sym typeface="+mn-ea"/>
              </a:rPr>
              <a:t>” </a:t>
            </a:r>
            <a:r>
              <a:rPr lang="zh-CN" altLang="en-US" dirty="0">
                <a:sym typeface="+mn-ea"/>
              </a:rPr>
              <a:t>更安心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✅</a:t>
            </a:r>
            <a:r>
              <a:rPr lang="zh-CN" altLang="en-US">
                <a:solidFill>
                  <a:schemeClr val="tx1"/>
                </a:solidFill>
              </a:rPr>
              <a:t>多喝水</a:t>
            </a:r>
            <a:r>
              <a:rPr lang="en-US" altLang="zh-CN">
                <a:solidFill>
                  <a:schemeClr val="tx1"/>
                </a:solidFill>
              </a:rPr>
              <a:t> + </a:t>
            </a:r>
            <a:r>
              <a:rPr lang="zh-CN" altLang="en-US">
                <a:solidFill>
                  <a:schemeClr val="tx1"/>
                </a:solidFill>
              </a:rPr>
              <a:t>蒸汽熏鼻：温热水缓解咽干，蒸汽可减轻鼻塞（注意避免烫伤）；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✅</a:t>
            </a:r>
            <a:r>
              <a:rPr lang="zh-CN" altLang="en-US">
                <a:solidFill>
                  <a:schemeClr val="tx1"/>
                </a:solidFill>
              </a:rPr>
              <a:t>盐水漱口</a:t>
            </a:r>
            <a:r>
              <a:rPr lang="en-US" altLang="zh-CN">
                <a:solidFill>
                  <a:schemeClr val="tx1"/>
                </a:solidFill>
              </a:rPr>
              <a:t> + </a:t>
            </a:r>
            <a:r>
              <a:rPr lang="zh-CN" altLang="en-US">
                <a:solidFill>
                  <a:schemeClr val="tx1"/>
                </a:solidFill>
              </a:rPr>
              <a:t>蜂蜜水：淡盐水缓解咽痛，孕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个月后可少量喝蜂蜜水（糖尿病孕妇慎用）；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</a:rPr>
              <a:t>✅</a:t>
            </a:r>
            <a:r>
              <a:rPr lang="zh-CN" altLang="en-US">
                <a:solidFill>
                  <a:schemeClr val="tx1"/>
                </a:solidFill>
              </a:rPr>
              <a:t>充足休息</a:t>
            </a:r>
            <a:r>
              <a:rPr lang="en-US" altLang="zh-CN">
                <a:solidFill>
                  <a:schemeClr val="tx1"/>
                </a:solidFill>
              </a:rPr>
              <a:t> + </a:t>
            </a:r>
            <a:r>
              <a:rPr lang="zh-CN" altLang="en-US">
                <a:solidFill>
                  <a:schemeClr val="tx1"/>
                </a:solidFill>
              </a:rPr>
              <a:t>通风：保证</a:t>
            </a:r>
            <a:r>
              <a:rPr lang="en-US" altLang="zh-CN">
                <a:solidFill>
                  <a:schemeClr val="tx1"/>
                </a:solidFill>
              </a:rPr>
              <a:t>8</a:t>
            </a:r>
            <a:r>
              <a:rPr lang="zh-CN" altLang="en-US">
                <a:solidFill>
                  <a:schemeClr val="tx1"/>
                </a:solidFill>
              </a:rPr>
              <a:t>小时睡眠，每天开窗通风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次（每次</a:t>
            </a:r>
            <a:r>
              <a:rPr lang="en-US" altLang="zh-CN">
                <a:solidFill>
                  <a:schemeClr val="tx1"/>
                </a:solidFill>
              </a:rPr>
              <a:t>30</a:t>
            </a:r>
            <a:r>
              <a:rPr lang="zh-CN" altLang="en-US">
                <a:solidFill>
                  <a:schemeClr val="tx1"/>
                </a:solidFill>
              </a:rPr>
              <a:t>分钟）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禁用药物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</a:rPr>
              <a:t>这</a:t>
            </a:r>
            <a:r>
              <a:rPr lang="en-US" altLang="zh-CN">
                <a:solidFill>
                  <a:schemeClr val="tx1"/>
                </a:solidFill>
              </a:rPr>
              <a:t> 3 </a:t>
            </a:r>
            <a:r>
              <a:rPr lang="zh-CN" altLang="en-US">
                <a:solidFill>
                  <a:schemeClr val="tx1"/>
                </a:solidFill>
              </a:rPr>
              <a:t>类药碰都别碰！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1.</a:t>
            </a:r>
            <a:r>
              <a:rPr lang="zh-CN" altLang="en-US">
                <a:solidFill>
                  <a:schemeClr val="tx1"/>
                </a:solidFill>
              </a:rPr>
              <a:t>复方感冒药：如泰诺、白加黑等，成分复杂（可能含伪麻黄碱</a:t>
            </a:r>
            <a:r>
              <a:rPr lang="en-US" altLang="zh-CN">
                <a:solidFill>
                  <a:schemeClr val="tx1"/>
                </a:solidFill>
              </a:rPr>
              <a:t> + </a:t>
            </a:r>
            <a:r>
              <a:rPr lang="zh-CN" altLang="en-US">
                <a:solidFill>
                  <a:schemeClr val="tx1"/>
                </a:solidFill>
              </a:rPr>
              <a:t>解热镇痛药</a:t>
            </a:r>
            <a:r>
              <a:rPr lang="en-US" altLang="zh-CN">
                <a:solidFill>
                  <a:schemeClr val="tx1"/>
                </a:solidFill>
              </a:rPr>
              <a:t> + </a:t>
            </a:r>
            <a:r>
              <a:rPr lang="zh-CN" altLang="en-US">
                <a:solidFill>
                  <a:schemeClr val="tx1"/>
                </a:solidFill>
              </a:rPr>
              <a:t>抗组胺药），易过量或成分冲突，需医生评估后使用；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2.</a:t>
            </a:r>
            <a:r>
              <a:rPr lang="zh-CN" altLang="en-US">
                <a:solidFill>
                  <a:schemeClr val="tx1"/>
                </a:solidFill>
              </a:rPr>
              <a:t>中成药</a:t>
            </a:r>
            <a:r>
              <a:rPr lang="en-US" altLang="zh-CN">
                <a:solidFill>
                  <a:schemeClr val="tx1"/>
                </a:solidFill>
              </a:rPr>
              <a:t>≠</a:t>
            </a:r>
            <a:r>
              <a:rPr lang="zh-CN" altLang="en-US">
                <a:solidFill>
                  <a:schemeClr val="tx1"/>
                </a:solidFill>
              </a:rPr>
              <a:t>绝对安全：如银翘片、板蓝根等，成分不明确，孕早期尽量避免；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3.</a:t>
            </a:r>
            <a:r>
              <a:rPr lang="zh-CN" altLang="en-US">
                <a:solidFill>
                  <a:schemeClr val="tx1"/>
                </a:solidFill>
              </a:rPr>
              <a:t>抗生素：普通感冒多为病毒感染，无需用抗生素，若合并细菌感染（如黄脓痰、白细胞升高），需遵医嘱用青霉素类</a:t>
            </a:r>
            <a:r>
              <a:rPr lang="en-US" altLang="zh-CN">
                <a:solidFill>
                  <a:schemeClr val="tx1"/>
                </a:solidFill>
              </a:rPr>
              <a:t> / </a:t>
            </a:r>
            <a:r>
              <a:rPr lang="zh-CN" altLang="en-US">
                <a:solidFill>
                  <a:schemeClr val="tx1"/>
                </a:solidFill>
              </a:rPr>
              <a:t>头孢类（</a:t>
            </a:r>
            <a:r>
              <a:rPr lang="en-US" altLang="zh-CN">
                <a:solidFill>
                  <a:schemeClr val="tx1"/>
                </a:solidFill>
              </a:rPr>
              <a:t>FDA </a:t>
            </a:r>
            <a:r>
              <a:rPr lang="zh-CN" altLang="en-US">
                <a:solidFill>
                  <a:schemeClr val="tx1"/>
                </a:solidFill>
              </a:rPr>
              <a:t>分级</a:t>
            </a:r>
            <a:r>
              <a:rPr lang="en-US" altLang="zh-CN">
                <a:solidFill>
                  <a:schemeClr val="tx1"/>
                </a:solidFill>
              </a:rPr>
              <a:t> B </a:t>
            </a:r>
            <a:r>
              <a:rPr lang="zh-CN" altLang="en-US">
                <a:solidFill>
                  <a:schemeClr val="tx1"/>
                </a:solidFill>
              </a:rPr>
              <a:t>类）。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zh-CN" altLang="en-US" dirty="0"/>
              <a:t>感谢观看</a:t>
            </a:r>
            <a:endParaRPr lang="zh-CN" altLang="en-US" dirty="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r>
              <a:rPr lang="en-US" altLang="zh-CN" dirty="0">
                <a:sym typeface="+mn-ea"/>
              </a:rPr>
              <a:t>THANK YOU</a:t>
            </a:r>
            <a:endParaRPr lang="en-US" altLang="zh-CN" sz="2400" dirty="0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09965" y="0"/>
            <a:ext cx="3271520" cy="217805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1654810"/>
            <a:ext cx="10515600" cy="482663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怀孕时女性激素水平开始变化，子宫增大挤压肠道，导致胃贲门括约肌松弛、胃排空时间延长、肠蠕动减弱及压迫下腔静脉等，从而出现早孕反应、腹胀、便秘和痔疮等不适。其中早孕反应主要表现为食欲欠佳、恶心、晨吐、烧心、反酸、嗜睡等，部分孕妇因胃酸分泌增加出现食欲增加的情况，主要从停经</a:t>
            </a:r>
            <a:r>
              <a:rPr lang="en-US" altLang="zh-CN">
                <a:solidFill>
                  <a:schemeClr val="tx1"/>
                </a:solidFill>
              </a:rPr>
              <a:t>6</a:t>
            </a:r>
            <a:r>
              <a:rPr lang="zh-CN" altLang="en-US">
                <a:solidFill>
                  <a:schemeClr val="tx1"/>
                </a:solidFill>
              </a:rPr>
              <a:t>周开始，</a:t>
            </a:r>
            <a:r>
              <a:rPr lang="en-US" altLang="zh-CN">
                <a:solidFill>
                  <a:schemeClr val="tx1"/>
                </a:solidFill>
              </a:rPr>
              <a:t>10~12</a:t>
            </a:r>
            <a:r>
              <a:rPr lang="zh-CN" altLang="en-US">
                <a:solidFill>
                  <a:schemeClr val="tx1"/>
                </a:solidFill>
              </a:rPr>
              <a:t>周后自然消失，不过部分孕妇可持续整个孕期。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消化系统不适</a:t>
            </a:r>
            <a:endParaRPr lang="zh-CN" altLang="en-US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缓解方法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</a:rPr>
              <a:t>对于早孕反应不能吃过于辛辣的食品，做到饮食清淡，少食多餐，尝试淀粉类食物，如饼干、馒头等，每日碳水化合物不少于</a:t>
            </a:r>
            <a:r>
              <a:rPr lang="en-US" altLang="zh-CN">
                <a:solidFill>
                  <a:schemeClr val="tx1"/>
                </a:solidFill>
              </a:rPr>
              <a:t>130</a:t>
            </a:r>
            <a:r>
              <a:rPr lang="zh-CN" altLang="en-US">
                <a:solidFill>
                  <a:schemeClr val="tx1"/>
                </a:solidFill>
              </a:rPr>
              <a:t>克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保证充足睡眠，不熬夜，可增加午睡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另外，还要给自己希望，放松情绪，避免紧张，家人也要多多支持。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solidFill>
                  <a:schemeClr val="tx1"/>
                </a:solidFill>
              </a:rPr>
              <a:t>*</a:t>
            </a:r>
            <a:r>
              <a:rPr lang="zh-CN" altLang="en-US">
                <a:solidFill>
                  <a:schemeClr val="tx1"/>
                </a:solidFill>
              </a:rPr>
              <a:t>出现体重大幅下降、明显感觉虚弱或乏力和完全不能进食时，应及时就医。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solidFill>
                  <a:schemeClr val="tx1"/>
                </a:solidFill>
              </a:rPr>
              <a:t>*</a:t>
            </a:r>
            <a:r>
              <a:rPr lang="zh-CN" altLang="en-US">
                <a:solidFill>
                  <a:schemeClr val="tx1"/>
                </a:solidFill>
              </a:rPr>
              <a:t>出现便秘、痔疮时，多吃纤维素多的食物，如香蕉、芹菜等果蔬，少吃辛辣食物，适当增加饮水量，养成每天定时排便的习惯。此外，还要适度运动，避免久坐。若出现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天以上不排便、大便带血时，应及时就医。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solidFill>
                  <a:schemeClr val="tx1"/>
                </a:solidFill>
              </a:rPr>
              <a:t>*</a:t>
            </a:r>
            <a:r>
              <a:rPr lang="zh-CN" altLang="en-US">
                <a:solidFill>
                  <a:schemeClr val="tx1"/>
                </a:solidFill>
              </a:rPr>
              <a:t>感到腹胀时也要多吃纤维素多的食物，控制甜食和产气食物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豆类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，少食多餐，避免过饱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适度运动，促进肠蠕动。若出现恶心呕吐、腹痛时，应及时上医院检查。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泌尿系统不适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由于孕期代谢产物增加，增大的子宫压迫膀胱，输尿管的蠕动也会减弱，容易出现尿频、夜尿增加、尿失禁等不适。大多数孕妇孕早期有尿频现象，到孕中期可缓解，孕晚期再次出现，而且有夜尿次数增加的现象。另外，由于子宫压迫等原因，部分孕妇妊娠晚期在咳嗽或大笑时可出现尿失禁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730" y="4205605"/>
            <a:ext cx="2819400" cy="254254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072765" y="1349375"/>
            <a:ext cx="8281035" cy="4827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首先要放松情绪，不要过度紧张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;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平时要适量补充水分，白天多喝水、多排尿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;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其次不要憋尿，若有尿意应及时排空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;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睡前少喝水，不要喝甜饮料。另外，建议从孕晚期开始进行缩肛锻炼，有助分娩。如果出现尿道口烧灼感、腰痛、血尿、发热等情况，应及时就医。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缓解方法：</a:t>
            </a:r>
            <a:endParaRPr lang="zh-CN" altLang="en-US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循环呼吸系统不适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</a:rPr>
              <a:t>常见于孕晚期、双胎妊娠者、体重增长较多者和并发贫血者。主要表现为：心率加快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从孕</a:t>
            </a:r>
            <a:r>
              <a:rPr lang="en-US" altLang="zh-CN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周开始，每分钟增加</a:t>
            </a:r>
            <a:r>
              <a:rPr lang="en-US" altLang="zh-CN">
                <a:solidFill>
                  <a:schemeClr val="tx1"/>
                </a:solidFill>
              </a:rPr>
              <a:t>10~15</a:t>
            </a:r>
            <a:r>
              <a:rPr lang="zh-CN" altLang="en-US">
                <a:solidFill>
                  <a:schemeClr val="tx1"/>
                </a:solidFill>
              </a:rPr>
              <a:t>次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、呼吸急促、疲乏无力等。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缓解方法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</a:rPr>
              <a:t>注意休息，放松情绪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适当运动，如快走、水中有氧运动等，心率以小于</a:t>
            </a:r>
            <a:r>
              <a:rPr lang="en-US" altLang="zh-CN">
                <a:solidFill>
                  <a:schemeClr val="tx1"/>
                </a:solidFill>
              </a:rPr>
              <a:t>140</a:t>
            </a:r>
            <a:r>
              <a:rPr lang="zh-CN" altLang="en-US">
                <a:solidFill>
                  <a:schemeClr val="tx1"/>
                </a:solidFill>
              </a:rPr>
              <a:t>次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分为宜，每周累积时间</a:t>
            </a:r>
            <a:r>
              <a:rPr lang="en-US" altLang="zh-CN">
                <a:solidFill>
                  <a:schemeClr val="tx1"/>
                </a:solidFill>
              </a:rPr>
              <a:t>150</a:t>
            </a:r>
            <a:r>
              <a:rPr lang="zh-CN" altLang="en-US">
                <a:solidFill>
                  <a:schemeClr val="tx1"/>
                </a:solidFill>
              </a:rPr>
              <a:t>分钟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少食多餐，营养均衡，选择含铁量丰富的食物，如猪肝、瘦肉、蛋黄等，并在孕中晚期补充铁剂。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</a:rPr>
              <a:t>出现以下情况应及时就医：休息时脉搏</a:t>
            </a:r>
            <a:r>
              <a:rPr lang="en-US" altLang="zh-CN">
                <a:solidFill>
                  <a:schemeClr val="tx1"/>
                </a:solidFill>
              </a:rPr>
              <a:t>100</a:t>
            </a:r>
            <a:r>
              <a:rPr lang="zh-CN" altLang="en-US">
                <a:solidFill>
                  <a:schemeClr val="tx1"/>
                </a:solidFill>
              </a:rPr>
              <a:t>次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分以上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心悸、气短、乏力症状加重或休息后不能缓解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做些家务就出现心悸、气短或乏力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需要用高枕缓解憋气症状或夜间憋醒</a:t>
            </a:r>
            <a:r>
              <a:rPr lang="en-US" altLang="zh-CN">
                <a:solidFill>
                  <a:schemeClr val="tx1"/>
                </a:solidFill>
              </a:rPr>
              <a:t>;</a:t>
            </a:r>
            <a:r>
              <a:rPr lang="zh-CN" altLang="en-US">
                <a:solidFill>
                  <a:schemeClr val="tx1"/>
                </a:solidFill>
              </a:rPr>
              <a:t>出现咳嗽、咳痰。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由于胎盘分泌松弛素、妊娠晚期重心前移，腰骶部会产生疼痛感，耻骨也会联合分离。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22705" y="3545205"/>
            <a:ext cx="4957445" cy="3068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27520" y="3429000"/>
            <a:ext cx="4359275" cy="318579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骨骼肌肉系统不适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01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02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3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104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05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0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7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08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0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11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12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3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14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115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116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1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8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19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2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1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22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2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25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2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7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28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2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0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31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32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3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34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3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6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37.xml><?xml version="1.0" encoding="utf-8"?>
<p:tagLst xmlns:p="http://schemas.openxmlformats.org/presentationml/2006/main">
  <p:tag name="KSO_WM_UNIT_INDEX" val="4"/>
  <p:tag name="KSO_WM_UNIT_TYPE" val="f"/>
  <p:tag name="KSO_WM_UNIT_SUBTYPE" val="a"/>
  <p:tag name="KSO_WM_BEAUTIFY_FLAG" val="#wm#"/>
</p:tagLst>
</file>

<file path=ppt/tags/tag138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9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40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4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3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44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5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6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4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8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9.xml><?xml version="1.0" encoding="utf-8"?>
<p:tagLst xmlns:p="http://schemas.openxmlformats.org/presentationml/2006/main">
  <p:tag name="KSO_WM_UNIT_INDEX" val="5"/>
  <p:tag name="KSO_WM_UNIT_TYPE" val="f"/>
  <p:tag name="KSO_WM_UNIT_SUBTYPE" val="a"/>
  <p:tag name="KSO_WM_BEAUTIFY_FLAG" val="#wm#"/>
</p:tagLst>
</file>

<file path=ppt/tags/tag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1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52.xml><?xml version="1.0" encoding="utf-8"?>
<p:tagLst xmlns:p="http://schemas.openxmlformats.org/presentationml/2006/main">
  <p:tag name="KSO_WM_UNIT_INDEX" val="7"/>
  <p:tag name="KSO_WM_UNIT_TYPE" val="f"/>
  <p:tag name="KSO_WM_UNIT_SUBTYPE" val="a"/>
  <p:tag name="KSO_WM_BEAUTIFY_FLAG" val="#wm#"/>
</p:tagLst>
</file>

<file path=ppt/tags/tag15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55.xml><?xml version="1.0" encoding="utf-8"?>
<p:tagLst xmlns:p="http://schemas.openxmlformats.org/presentationml/2006/main">
  <p:tag name="KSO_WM_UNIT_INDEX" val="5"/>
  <p:tag name="KSO_WM_UNIT_TYPE" val="f"/>
  <p:tag name="KSO_WM_UNIT_SUBTYPE" val="a"/>
  <p:tag name="KSO_WM_BEAUTIFY_FLAG" val="#wm#"/>
</p:tagLst>
</file>

<file path=ppt/tags/tag15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6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</p:tagLst>
</file>

<file path=ppt/tags/tag15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6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  <p:tag name="KSO_WM_UNIT_VALUE" val="26"/>
</p:tagLst>
</file>

<file path=ppt/tags/tag159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16"/>
  <p:tag name="KSO_WM_TEMPLATE_CATEGORY" val="custom"/>
  <p:tag name="KSO_WM_SLIDE_INDEX" val="9"/>
  <p:tag name="KSO_WM_SLIDE_ID" val="custom20238616_9"/>
  <p:tag name="KSO_WM_TEMPLATE_MASTER_TYPE" val="0"/>
  <p:tag name="KSO_WM_SLIDE_LAYOUT" val="a_b_f"/>
  <p:tag name="KSO_WM_SLIDE_LAYOUT_CNT" val="1_1_1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9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3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3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9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408"/>
</p:tagLst>
</file>

<file path=ppt/tags/tag5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7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9"/>
</p:tagLst>
</file>

<file path=ppt/tags/tag7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6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8"/>
</p:tagLst>
</file>

<file path=ppt/tags/tag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4"/>
</p:tagLst>
</file>

<file path=ppt/tags/tag8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6"/>
</p:tagLst>
</file>

<file path=ppt/tags/tag8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6"/>
</p:tagLst>
</file>

<file path=ppt/tags/tag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6"/>
  <p:tag name="KSO_WM_TEMPLATE_CATEGORY" val="custom"/>
  <p:tag name="KSO_WM_TEMPLATE_MASTER_TYPE" val="0"/>
</p:tagLst>
</file>

<file path=ppt/tags/tag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6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  <p:tag name="KSO_WM_UNIT_VALUE" val="10"/>
  <p:tag name="KSO_WM_UNIT_PRESET_TEXT" val="添加文档的标题"/>
  <p:tag name="KSO_WM_UNIT_TEXT_TYPE" val="1"/>
</p:tagLst>
</file>

<file path=ppt/tags/tag8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6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  <p:tag name="KSO_WM_UNIT_VALUE" val="54"/>
  <p:tag name="KSO_WM_UNIT_PRESET_TEXT" val="WPS,a click to unlimited possibilities"/>
  <p:tag name="KSO_WM_UNIT_TEXT_TYPE" val="1"/>
</p:tagLst>
</file>

<file path=ppt/tags/tag8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16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TEXT_LAYER_COUNT" val="1"/>
  <p:tag name="KSO_WM_UNIT_VALUE" val="9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16"/>
  <p:tag name="KSO_WM_TEMPLATE_CATEGORY" val="custom"/>
  <p:tag name="KSO_WM_SLIDE_INDEX" val="1"/>
  <p:tag name="KSO_WM_SLIDE_ID" val="custom20238616_1"/>
  <p:tag name="KSO_WM_TEMPLATE_MASTER_TYPE" val="0"/>
  <p:tag name="KSO_WM_SLIDE_LAYOUT" val="a_b_f"/>
  <p:tag name="KSO_WM_SLIDE_LAYOUT_CNT" val="1_1_1"/>
  <p:tag name="KSO_WM_SLIDE_THEME_ID" val="3402560"/>
  <p:tag name="KSO_WM_SLIDE_THEME_NAME" val="简约风灰黑色通用职场办公"/>
</p:tagLst>
</file>

<file path=ppt/tags/tag91.xml><?xml version="1.0" encoding="utf-8"?>
<p:tagLst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92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3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94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95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9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7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98.xml><?xml version="1.0" encoding="utf-8"?>
<p:tagLst xmlns:p="http://schemas.openxmlformats.org/presentationml/2006/main">
  <p:tag name="KSO_WM_UNIT_INDEX" val="5"/>
  <p:tag name="KSO_WM_UNIT_TYPE" val="f"/>
  <p:tag name="KSO_WM_UNIT_SUBTYPE" val="a"/>
  <p:tag name="KSO_WM_BEAUTIFY_FLAG" val="#wm#"/>
</p:tagLst>
</file>

<file path=ppt/tags/tag9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灰黑色通用职场办公">
  <a:themeElements>
    <a:clrScheme name="简约灰黑">
      <a:dk1>
        <a:srgbClr val="000000"/>
      </a:dk1>
      <a:lt1>
        <a:srgbClr val="FFFFFF"/>
      </a:lt1>
      <a:dk2>
        <a:srgbClr val="0A0A0A"/>
      </a:dk2>
      <a:lt2>
        <a:srgbClr val="F8F8F8"/>
      </a:lt2>
      <a:accent1>
        <a:srgbClr val="A59FAD"/>
      </a:accent1>
      <a:accent2>
        <a:srgbClr val="787BA2"/>
      </a:accent2>
      <a:accent3>
        <a:srgbClr val="BFADC8"/>
      </a:accent3>
      <a:accent4>
        <a:srgbClr val="A0927A"/>
      </a:accent4>
      <a:accent5>
        <a:srgbClr val="A68E74"/>
      </a:accent5>
      <a:accent6>
        <a:srgbClr val="A5A377"/>
      </a:accent6>
      <a:hlink>
        <a:srgbClr val="5F5F5F"/>
      </a:hlink>
      <a:folHlink>
        <a:srgbClr val="919191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3147</Words>
  <Application>WPS 演示</Application>
  <PresentationFormat>宽屏</PresentationFormat>
  <Paragraphs>107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WPS</vt:lpstr>
      <vt:lpstr>简约风灰黑色通用职场办公</vt:lpstr>
      <vt:lpstr>孕期常见身体不适缓解方法</vt:lpstr>
      <vt:lpstr>PowerPoint 演示文稿</vt:lpstr>
      <vt:lpstr>消化系统不适</vt:lpstr>
      <vt:lpstr>缓解方法</vt:lpstr>
      <vt:lpstr>泌尿系统不适</vt:lpstr>
      <vt:lpstr>缓解方法：</vt:lpstr>
      <vt:lpstr>循环呼吸系统不适</vt:lpstr>
      <vt:lpstr>缓解方法</vt:lpstr>
      <vt:lpstr>骨骼肌肉系统不适</vt:lpstr>
      <vt:lpstr>缓解方法</vt:lpstr>
      <vt:lpstr>皮肤问题</vt:lpstr>
      <vt:lpstr>缓解方法</vt:lpstr>
      <vt:lpstr>腹痛、腰背酸痛</vt:lpstr>
      <vt:lpstr>缓解方法:</vt:lpstr>
      <vt:lpstr>腿抽筋</vt:lpstr>
      <vt:lpstr>PowerPoint 演示文稿</vt:lpstr>
      <vt:lpstr>静脉曲张</vt:lpstr>
      <vt:lpstr>水肿</vt:lpstr>
      <vt:lpstr>白带增多</vt:lpstr>
      <vt:lpstr>孕期感冒</vt:lpstr>
      <vt:lpstr>非药物疗法” 更安心</vt:lpstr>
      <vt:lpstr>禁用药物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笨笨</cp:lastModifiedBy>
  <cp:revision>3</cp:revision>
  <dcterms:created xsi:type="dcterms:W3CDTF">2023-08-09T12:44:00Z</dcterms:created>
  <dcterms:modified xsi:type="dcterms:W3CDTF">2025-05-16T19:23:12Z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