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71" r:id="rId4"/>
    <p:sldId id="277" r:id="rId5"/>
    <p:sldId id="270" r:id="rId6"/>
    <p:sldId id="269" r:id="rId7"/>
    <p:sldId id="257" r:id="rId8"/>
    <p:sldId id="272" r:id="rId9"/>
    <p:sldId id="281" r:id="rId10"/>
    <p:sldId id="258" r:id="rId11"/>
    <p:sldId id="273" r:id="rId12"/>
    <p:sldId id="278" r:id="rId13"/>
    <p:sldId id="259" r:id="rId14"/>
    <p:sldId id="282" r:id="rId15"/>
    <p:sldId id="283" r:id="rId16"/>
    <p:sldId id="261" r:id="rId17"/>
    <p:sldId id="262" r:id="rId18"/>
    <p:sldId id="263" r:id="rId19"/>
    <p:sldId id="284" r:id="rId20"/>
    <p:sldId id="285" r:id="rId21"/>
    <p:sldId id="268" r:id="rId22"/>
    <p:sldId id="264" r:id="rId23"/>
    <p:sldId id="288" r:id="rId24"/>
    <p:sldId id="292" r:id="rId25"/>
    <p:sldId id="289" r:id="rId26"/>
    <p:sldId id="286" r:id="rId27"/>
    <p:sldId id="265" r:id="rId28"/>
    <p:sldId id="26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E:\400px_tools/pic_temp/pic_sup.png" TargetMode="External"/><Relationship Id="rId3" Type="http://schemas.openxmlformats.org/officeDocument/2006/relationships/image" Target="../media/image1.jpeg"/><Relationship Id="rId2" Type="http://schemas.openxmlformats.org/officeDocument/2006/relationships/tags" Target="../tags/tag1.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65.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64.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file:///E:\400px_tools/pic_temp/pic_sup.png" TargetMode="External"/><Relationship Id="rId3" Type="http://schemas.openxmlformats.org/officeDocument/2006/relationships/image" Target="../media/image1.jpeg"/><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77.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76.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file:///E:\400px_tools/pic_temp/1_pic_quater_left_down.png" TargetMode="External"/><Relationship Id="rId7" Type="http://schemas.openxmlformats.org/officeDocument/2006/relationships/image" Target="../media/image3.png"/><Relationship Id="rId6" Type="http://schemas.openxmlformats.org/officeDocument/2006/relationships/tags" Target="../tags/tag84.xml"/><Relationship Id="rId5" Type="http://schemas.openxmlformats.org/officeDocument/2006/relationships/image" Target="file:///E:\400px_tools/pic_temp/0_pic_quater_right_down.png" TargetMode="External"/><Relationship Id="rId4" Type="http://schemas.openxmlformats.org/officeDocument/2006/relationships/image" Target="../media/image2.png"/><Relationship Id="rId3" Type="http://schemas.openxmlformats.org/officeDocument/2006/relationships/tags" Target="../tags/tag83.xml"/><Relationship Id="rId2" Type="http://schemas.openxmlformats.org/officeDocument/2006/relationships/tags" Target="../tags/tag82.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image" Target="file:///E:\400px_tools/pic_temp/0_pic_quater_right_down.png" TargetMode="External"/><Relationship Id="rId4" Type="http://schemas.openxmlformats.org/officeDocument/2006/relationships/image" Target="../media/image2.png"/><Relationship Id="rId3" Type="http://schemas.openxmlformats.org/officeDocument/2006/relationships/tags" Target="../tags/tag91.xml"/><Relationship Id="rId2" Type="http://schemas.openxmlformats.org/officeDocument/2006/relationships/tags" Target="../tags/tag90.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image" Target="file:///E:\400px_tools/pic_temp/1_pic_quater_left_down.png" TargetMode="External"/><Relationship Id="rId7" Type="http://schemas.openxmlformats.org/officeDocument/2006/relationships/image" Target="../media/image3.png"/><Relationship Id="rId6" Type="http://schemas.openxmlformats.org/officeDocument/2006/relationships/tags" Target="../tags/tag100.xml"/><Relationship Id="rId5" Type="http://schemas.openxmlformats.org/officeDocument/2006/relationships/image" Target="file:///E:\400px_tools/pic_temp/0_pic_quater_right_down.png" TargetMode="External"/><Relationship Id="rId4" Type="http://schemas.openxmlformats.org/officeDocument/2006/relationships/image" Target="../media/image2.png"/><Relationship Id="rId3" Type="http://schemas.openxmlformats.org/officeDocument/2006/relationships/tags" Target="../tags/tag99.xml"/><Relationship Id="rId2" Type="http://schemas.openxmlformats.org/officeDocument/2006/relationships/tags" Target="../tags/tag98.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image" Target="file:///E:\400px_tools/pic_temp/1_pic_quater_left_down.png" TargetMode="External"/><Relationship Id="rId7" Type="http://schemas.openxmlformats.org/officeDocument/2006/relationships/image" Target="../media/image3.png"/><Relationship Id="rId6" Type="http://schemas.openxmlformats.org/officeDocument/2006/relationships/tags" Target="../tags/tag109.xml"/><Relationship Id="rId5" Type="http://schemas.openxmlformats.org/officeDocument/2006/relationships/image" Target="file:///E:\400px_tools/pic_temp/0_pic_quater_right_down.png" TargetMode="External"/><Relationship Id="rId4" Type="http://schemas.openxmlformats.org/officeDocument/2006/relationships/image" Target="../media/image2.png"/><Relationship Id="rId3" Type="http://schemas.openxmlformats.org/officeDocument/2006/relationships/tags" Target="../tags/tag108.xml"/><Relationship Id="rId2" Type="http://schemas.openxmlformats.org/officeDocument/2006/relationships/tags" Target="../tags/tag107.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file:///E:\400px_tools/pic_temp/1_pic_quater_left_down.png" TargetMode="External"/><Relationship Id="rId7" Type="http://schemas.openxmlformats.org/officeDocument/2006/relationships/image" Target="../media/image3.png"/><Relationship Id="rId6" Type="http://schemas.openxmlformats.org/officeDocument/2006/relationships/tags" Target="../tags/tag118.xml"/><Relationship Id="rId5" Type="http://schemas.openxmlformats.org/officeDocument/2006/relationships/image" Target="file:///E:\400px_tools/pic_temp/0_pic_quater_right_down.png" TargetMode="External"/><Relationship Id="rId4" Type="http://schemas.openxmlformats.org/officeDocument/2006/relationships/image" Target="../media/image2.png"/><Relationship Id="rId3" Type="http://schemas.openxmlformats.org/officeDocument/2006/relationships/tags" Target="../tags/tag117.xml"/><Relationship Id="rId2" Type="http://schemas.openxmlformats.org/officeDocument/2006/relationships/tags" Target="../tags/tag116.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image" Target="file:///E:\400px_tools/pic_temp/1_pic_quater_left_down.png" TargetMode="External"/><Relationship Id="rId7" Type="http://schemas.openxmlformats.org/officeDocument/2006/relationships/image" Target="../media/image7.png"/><Relationship Id="rId6" Type="http://schemas.openxmlformats.org/officeDocument/2006/relationships/tags" Target="../tags/tag129.xml"/><Relationship Id="rId5" Type="http://schemas.openxmlformats.org/officeDocument/2006/relationships/image" Target="file:///E:\400px_tools/pic_temp/0_pic_quater_right_down.png" TargetMode="External"/><Relationship Id="rId4" Type="http://schemas.openxmlformats.org/officeDocument/2006/relationships/image" Target="../media/image6.png"/><Relationship Id="rId3" Type="http://schemas.openxmlformats.org/officeDocument/2006/relationships/tags" Target="../tags/tag128.xml"/><Relationship Id="rId2" Type="http://schemas.openxmlformats.org/officeDocument/2006/relationships/tags" Target="../tags/tag127.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9.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8.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file:///E:\400px_tools/pic_temp/pic_half_right.png" TargetMode="External"/><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22.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21.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30.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2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image" Target="file:///E:\400px_tools/pic_temp/0_pic_quater_right_down.png" TargetMode="External"/><Relationship Id="rId7" Type="http://schemas.openxmlformats.org/officeDocument/2006/relationships/image" Target="../media/image2.png"/><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file:///C:\Users\Kingsoft\Desktop\20200408-AI-&#20027;&#39064;&#25340;&#35013;%20(&#24453;&#25340;&#35013;)\&#21345;&#36890;-&#33410;&#26085;\&#26410;&#29983;&#25104;&#32972;&#26223;\sup\01\subject.png" TargetMode="External"/><Relationship Id="rId3" Type="http://schemas.openxmlformats.org/officeDocument/2006/relationships/image" Target="../media/image5.png"/><Relationship Id="rId2" Type="http://schemas.openxmlformats.org/officeDocument/2006/relationships/tags" Target="../tags/tag39.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50.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49.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image" Target="file:///E:\400px_tools/pic_temp/1_pic_quater_left_down.png" TargetMode="External"/><Relationship Id="rId6" Type="http://schemas.openxmlformats.org/officeDocument/2006/relationships/image" Target="../media/image3.png"/><Relationship Id="rId5" Type="http://schemas.openxmlformats.org/officeDocument/2006/relationships/tags" Target="../tags/tag58.xml"/><Relationship Id="rId4" Type="http://schemas.openxmlformats.org/officeDocument/2006/relationships/image" Target="file:///E:\400px_tools/pic_temp/0_pic_quater_right_down.png" TargetMode="External"/><Relationship Id="rId3" Type="http://schemas.openxmlformats.org/officeDocument/2006/relationships/image" Target="../media/image2.png"/><Relationship Id="rId2" Type="http://schemas.openxmlformats.org/officeDocument/2006/relationships/tags" Target="../tags/tag57.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p:nvPr>
            <p:custDataLst>
              <p:tags r:id="rId2"/>
            </p:custDataLst>
          </p:nvPr>
        </p:nvPicPr>
        <p:blipFill>
          <a:blip r:embed="rId3" r:link="rId4"/>
          <a:stretch>
            <a:fillRect/>
          </a:stretch>
        </p:blipFill>
        <p:spPr>
          <a:xfrm>
            <a:off x="0" y="0"/>
            <a:ext cx="12192000" cy="6858000"/>
          </a:xfrm>
          <a:prstGeom prst="rect">
            <a:avLst/>
          </a:prstGeom>
        </p:spPr>
      </p:pic>
      <p:sp>
        <p:nvSpPr>
          <p:cNvPr id="8" name="矩形 7"/>
          <p:cNvSpPr/>
          <p:nvPr>
            <p:custDataLst>
              <p:tags r:id="rId5"/>
            </p:custDataLst>
          </p:nvPr>
        </p:nvSpPr>
        <p:spPr>
          <a:xfrm>
            <a:off x="7089866" y="3825603"/>
            <a:ext cx="4473484" cy="49403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日期占位符 15"/>
          <p:cNvSpPr>
            <a:spLocks noGrp="1"/>
          </p:cNvSpPr>
          <p:nvPr>
            <p:ph type="dt" sz="half" idx="10"/>
            <p:custDataLst>
              <p:tags r:id="rId6"/>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3" name="副标题 2"/>
          <p:cNvSpPr>
            <a:spLocks noGrp="1"/>
          </p:cNvSpPr>
          <p:nvPr>
            <p:ph type="subTitle" idx="14" hasCustomPrompt="1"/>
            <p:custDataLst>
              <p:tags r:id="rId9"/>
            </p:custDataLst>
          </p:nvPr>
        </p:nvSpPr>
        <p:spPr>
          <a:xfrm>
            <a:off x="7178994" y="3856718"/>
            <a:ext cx="4316828" cy="406400"/>
          </a:xfrm>
        </p:spPr>
        <p:txBody>
          <a:bodyPr vert="horz" wrap="square" lIns="91440" tIns="45720" rIns="91440" bIns="45720" anchor="ctr"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800" b="0" spc="200">
                <a:solidFill>
                  <a:schemeClr val="tx1">
                    <a:lumMod val="85000"/>
                    <a:lumOff val="15000"/>
                  </a:schemeClr>
                </a:solidFill>
                <a:latin typeface="Arial" panose="020B0604020202020204" pitchFamily="34" charset="0"/>
                <a:ea typeface="幼圆" panose="02010509060101010101" pitchFamily="49"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10"/>
            </p:custDataLst>
          </p:nvPr>
        </p:nvSpPr>
        <p:spPr>
          <a:xfrm>
            <a:off x="7089866" y="2619375"/>
            <a:ext cx="4721135" cy="1166308"/>
          </a:xfrm>
        </p:spPr>
        <p:txBody>
          <a:bodyPr vert="horz" wrap="square" lIns="91440" tIns="45720" rIns="91440" bIns="45720" anchor="b"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6600" b="0" spc="600">
                <a:solidFill>
                  <a:schemeClr val="tx1">
                    <a:lumMod val="85000"/>
                    <a:lumOff val="15000"/>
                  </a:schemeClr>
                </a:solidFill>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6" name="图片 5"/>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幼圆" panose="02010509060101010101" pitchFamily="49" charset="-122"/>
              </a:defRPr>
            </a:lvl1pPr>
            <a:lvl2pPr>
              <a:defRPr>
                <a:solidFill>
                  <a:schemeClr val="tx1"/>
                </a:solidFill>
                <a:latin typeface="Arial" panose="020B0604020202020204" pitchFamily="34" charset="0"/>
                <a:ea typeface="幼圆" panose="02010509060101010101" pitchFamily="49" charset="-122"/>
              </a:defRPr>
            </a:lvl2pPr>
            <a:lvl3pPr>
              <a:defRPr>
                <a:solidFill>
                  <a:schemeClr val="tx1"/>
                </a:solidFill>
                <a:latin typeface="Arial" panose="020B0604020202020204" pitchFamily="34" charset="0"/>
                <a:ea typeface="幼圆" panose="02010509060101010101" pitchFamily="49" charset="-122"/>
              </a:defRPr>
            </a:lvl3pPr>
            <a:lvl4pPr>
              <a:defRPr>
                <a:solidFill>
                  <a:schemeClr val="tx1"/>
                </a:solidFill>
                <a:latin typeface="Arial" panose="020B0604020202020204" pitchFamily="34" charset="0"/>
                <a:ea typeface="幼圆" panose="02010509060101010101" pitchFamily="49" charset="-122"/>
              </a:defRPr>
            </a:lvl4pPr>
            <a:lvl5pPr>
              <a:defRPr>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p:custDataLst>
              <p:tags r:id="rId2"/>
            </p:custDataLst>
          </p:nvPr>
        </p:nvPicPr>
        <p:blipFill>
          <a:blip r:embed="rId3" r:link="rId4"/>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8"/>
            </p:custDataLst>
          </p:nvPr>
        </p:nvSpPr>
        <p:spPr>
          <a:xfrm>
            <a:off x="7174028" y="3724139"/>
            <a:ext cx="4136572" cy="920432"/>
          </a:xfrm>
        </p:spPr>
        <p:txBody>
          <a:bodyPr vert="horz" wrap="square" lIns="91440" tIns="45720" rIns="91440" bIns="45720" anchor="t" anchorCtr="0">
            <a:normAutofit/>
          </a:bodyPr>
          <a:lstStyle>
            <a:lvl1pPr marL="0" marR="0" indent="0" algn="l" rtl="0" eaLnBrk="1" fontAlgn="auto">
              <a:lnSpc>
                <a:spcPct val="120000"/>
              </a:lnSpc>
              <a:spcBef>
                <a:spcPts val="0"/>
              </a:spcBef>
              <a:spcAft>
                <a:spcPts val="0"/>
              </a:spcAft>
              <a:buClrTx/>
              <a:buSzPts val="1800"/>
              <a:buFont typeface="Arial" panose="020B0604020202020204" pitchFamily="34" charset="0"/>
              <a:buNone/>
              <a:defRPr sz="1800" b="0" spc="200">
                <a:solidFill>
                  <a:schemeClr val="tx1">
                    <a:lumMod val="85000"/>
                    <a:lumOff val="15000"/>
                  </a:schemeClr>
                </a:solidFill>
                <a:latin typeface="Arial" panose="020B0604020202020204" pitchFamily="34" charset="0"/>
                <a:ea typeface="幼圆" panose="02010509060101010101" pitchFamily="49"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1800"/>
              <a:buFont typeface="Arial" panose="020B0604020202020204" pitchFamily="34" charset="0"/>
              <a:buNone/>
            </a:pPr>
            <a:r>
              <a:rPr lang="zh-CN" altLang="en-US" dirty="0"/>
              <a:t>单击此处编辑文本</a:t>
            </a:r>
            <a:endParaRPr lang="zh-CN" altLang="en-US" dirty="0"/>
          </a:p>
        </p:txBody>
      </p:sp>
      <p:sp>
        <p:nvSpPr>
          <p:cNvPr id="2" name="标题 1"/>
          <p:cNvSpPr>
            <a:spLocks noGrp="1"/>
          </p:cNvSpPr>
          <p:nvPr>
            <p:ph type="title" idx="13" hasCustomPrompt="1"/>
            <p:custDataLst>
              <p:tags r:id="rId9"/>
            </p:custDataLst>
          </p:nvPr>
        </p:nvSpPr>
        <p:spPr>
          <a:xfrm>
            <a:off x="7174028" y="2185261"/>
            <a:ext cx="4825365" cy="1439471"/>
          </a:xfrm>
        </p:spPr>
        <p:txBody>
          <a:bodyPr vert="horz" wrap="square" lIns="91440" tIns="45720" rIns="91440" bIns="45720" anchor="b"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7200" b="0" spc="700">
                <a:solidFill>
                  <a:schemeClr val="tx1">
                    <a:lumMod val="85000"/>
                    <a:lumOff val="15000"/>
                  </a:schemeClr>
                </a:solidFill>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6" name="图片 5"/>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p:custDataLst>
              <p:tags r:id="rId2"/>
            </p:custDataLst>
          </p:nvPr>
        </p:nvSpPr>
        <p:spPr>
          <a:xfrm>
            <a:off x="292075" y="303809"/>
            <a:ext cx="11607851" cy="625038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9" name="图片 8"/>
          <p:cNvPicPr/>
          <p:nvPr>
            <p:custDataLst>
              <p:tags r:id="rId3"/>
            </p:custDataLst>
          </p:nvPr>
        </p:nvPicPr>
        <p:blipFill>
          <a:blip r:embed="rId4" r:link="rId5" cstate="screen"/>
          <a:stretch>
            <a:fillRect/>
          </a:stretch>
        </p:blipFill>
        <p:spPr>
          <a:xfrm>
            <a:off x="0" y="0"/>
            <a:ext cx="720090" cy="742022"/>
          </a:xfrm>
          <a:prstGeom prst="rect">
            <a:avLst/>
          </a:prstGeom>
        </p:spPr>
      </p:pic>
      <p:pic>
        <p:nvPicPr>
          <p:cNvPr id="8" name="图片 7"/>
          <p:cNvPicPr/>
          <p:nvPr>
            <p:custDataLst>
              <p:tags r:id="rId6"/>
            </p:custDataLst>
          </p:nvPr>
        </p:nvPicPr>
        <p:blipFill>
          <a:blip r:embed="rId7" r:link="rId8" cstate="screen"/>
          <a:stretch>
            <a:fillRect/>
          </a:stretch>
        </p:blipFill>
        <p:spPr>
          <a:xfrm>
            <a:off x="11471910" y="0"/>
            <a:ext cx="720090" cy="523460"/>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4824603" cy="68580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8" name="图片 7"/>
          <p:cNvPicPr/>
          <p:nvPr>
            <p:custDataLst>
              <p:tags r:id="rId3"/>
            </p:custDataLst>
          </p:nvPr>
        </p:nvPicPr>
        <p:blipFill>
          <a:blip r:embed="rId4" r:link="rId5" cstate="screen"/>
          <a:stretch>
            <a:fillRect/>
          </a:stretch>
        </p:blipFill>
        <p:spPr>
          <a:xfrm>
            <a:off x="11471910" y="0"/>
            <a:ext cx="720090" cy="742022"/>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幼圆"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p:custDataLst>
              <p:tags r:id="rId2"/>
            </p:custDataLst>
          </p:nvPr>
        </p:nvSpPr>
        <p:spPr>
          <a:xfrm>
            <a:off x="0" y="0"/>
            <a:ext cx="12192000" cy="2664333"/>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10" name="图片 9"/>
          <p:cNvPicPr/>
          <p:nvPr>
            <p:custDataLst>
              <p:tags r:id="rId3"/>
            </p:custDataLst>
          </p:nvPr>
        </p:nvPicPr>
        <p:blipFill>
          <a:blip r:embed="rId4" r:link="rId5" cstate="screen"/>
          <a:stretch>
            <a:fillRect/>
          </a:stretch>
        </p:blipFill>
        <p:spPr>
          <a:xfrm>
            <a:off x="0" y="0"/>
            <a:ext cx="720090" cy="742022"/>
          </a:xfrm>
          <a:prstGeom prst="rect">
            <a:avLst/>
          </a:prstGeom>
        </p:spPr>
      </p:pic>
      <p:pic>
        <p:nvPicPr>
          <p:cNvPr id="8" name="图片 7"/>
          <p:cNvPicPr/>
          <p:nvPr>
            <p:custDataLst>
              <p:tags r:id="rId6"/>
            </p:custDataLst>
          </p:nvPr>
        </p:nvPicPr>
        <p:blipFill>
          <a:blip r:embed="rId7" r:link="rId8" cstate="screen"/>
          <a:stretch>
            <a:fillRect/>
          </a:stretch>
        </p:blipFill>
        <p:spPr>
          <a:xfrm>
            <a:off x="11471910" y="0"/>
            <a:ext cx="720090" cy="523460"/>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幼圆"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p:custDataLst>
              <p:tags r:id="rId2"/>
            </p:custDataLst>
          </p:nvPr>
        </p:nvSpPr>
        <p:spPr>
          <a:xfrm>
            <a:off x="0" y="5028971"/>
            <a:ext cx="12192000" cy="1829029"/>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10" name="图片 9"/>
          <p:cNvPicPr/>
          <p:nvPr>
            <p:custDataLst>
              <p:tags r:id="rId3"/>
            </p:custDataLst>
          </p:nvPr>
        </p:nvPicPr>
        <p:blipFill>
          <a:blip r:embed="rId4" r:link="rId5" cstate="screen"/>
          <a:stretch>
            <a:fillRect/>
          </a:stretch>
        </p:blipFill>
        <p:spPr>
          <a:xfrm>
            <a:off x="0" y="0"/>
            <a:ext cx="720090" cy="742022"/>
          </a:xfrm>
          <a:prstGeom prst="rect">
            <a:avLst/>
          </a:prstGeom>
        </p:spPr>
      </p:pic>
      <p:pic>
        <p:nvPicPr>
          <p:cNvPr id="8" name="图片 7"/>
          <p:cNvPicPr/>
          <p:nvPr>
            <p:custDataLst>
              <p:tags r:id="rId6"/>
            </p:custDataLst>
          </p:nvPr>
        </p:nvPicPr>
        <p:blipFill>
          <a:blip r:embed="rId7" r:link="rId8" cstate="screen"/>
          <a:stretch>
            <a:fillRect/>
          </a:stretch>
        </p:blipFill>
        <p:spPr>
          <a:xfrm>
            <a:off x="11471910" y="0"/>
            <a:ext cx="720090" cy="523460"/>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12" name="图片 11"/>
          <p:cNvPicPr/>
          <p:nvPr>
            <p:custDataLst>
              <p:tags r:id="rId3"/>
            </p:custDataLst>
          </p:nvPr>
        </p:nvPicPr>
        <p:blipFill>
          <a:blip r:embed="rId4" r:link="rId5" cstate="screen"/>
          <a:stretch>
            <a:fillRect/>
          </a:stretch>
        </p:blipFill>
        <p:spPr>
          <a:xfrm>
            <a:off x="11471910" y="6115978"/>
            <a:ext cx="720090" cy="742022"/>
          </a:xfrm>
          <a:prstGeom prst="rect">
            <a:avLst/>
          </a:prstGeom>
        </p:spPr>
      </p:pic>
      <p:pic>
        <p:nvPicPr>
          <p:cNvPr id="10" name="图片 9"/>
          <p:cNvPicPr/>
          <p:nvPr>
            <p:custDataLst>
              <p:tags r:id="rId6"/>
            </p:custDataLst>
          </p:nvPr>
        </p:nvPicPr>
        <p:blipFill>
          <a:blip r:embed="rId7" r:link="rId8" cstate="screen"/>
          <a:stretch>
            <a:fillRect/>
          </a:stretch>
        </p:blipFill>
        <p:spPr>
          <a:xfrm>
            <a:off x="0" y="6334540"/>
            <a:ext cx="720090" cy="523460"/>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3691"/>
            <a:ext cx="12192000" cy="4950618"/>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pic>
        <p:nvPicPr>
          <p:cNvPr id="9" name="图片 8"/>
          <p:cNvPicPr/>
          <p:nvPr>
            <p:custDataLst>
              <p:tags r:id="rId3"/>
            </p:custDataLst>
          </p:nvPr>
        </p:nvPicPr>
        <p:blipFill>
          <a:blip r:embed="rId4" r:link="rId5"/>
          <a:stretch>
            <a:fillRect/>
          </a:stretch>
        </p:blipFill>
        <p:spPr>
          <a:xfrm>
            <a:off x="10571797" y="5188451"/>
            <a:ext cx="1620202" cy="1669549"/>
          </a:xfrm>
          <a:prstGeom prst="rect">
            <a:avLst/>
          </a:prstGeom>
        </p:spPr>
      </p:pic>
      <p:pic>
        <p:nvPicPr>
          <p:cNvPr id="8" name="图片 7"/>
          <p:cNvPicPr/>
          <p:nvPr>
            <p:custDataLst>
              <p:tags r:id="rId6"/>
            </p:custDataLst>
          </p:nvPr>
        </p:nvPicPr>
        <p:blipFill>
          <a:blip r:embed="rId7" r:link="rId8" cstate="screen"/>
          <a:stretch>
            <a:fillRect/>
          </a:stretch>
        </p:blipFill>
        <p:spPr>
          <a:xfrm>
            <a:off x="0" y="5680215"/>
            <a:ext cx="1620202" cy="1177786"/>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7" name="图片 6"/>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a:stretch>
            <a:fillRect/>
          </a:stretch>
        </p:blipFill>
        <p:spPr>
          <a:xfrm>
            <a:off x="9603505" y="1397000"/>
            <a:ext cx="2588495" cy="4064000"/>
          </a:xfrm>
          <a:prstGeom prst="rect">
            <a:avLst/>
          </a:prstGeom>
        </p:spPr>
      </p:pic>
      <p:sp>
        <p:nvSpPr>
          <p:cNvPr id="4" name="日期占位符 3"/>
          <p:cNvSpPr>
            <a:spLocks noGrp="1"/>
          </p:cNvSpPr>
          <p:nvPr>
            <p:ph type="dt" sz="half" idx="10"/>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2259649" y="3699510"/>
            <a:ext cx="5767705" cy="835660"/>
          </a:xfrm>
        </p:spPr>
        <p:txBody>
          <a:bodyPr vert="horz" wrap="square" lIns="91440" tIns="45720" rIns="91440" bIns="45720" anchor="b" anchorCtr="0">
            <a:normAutofit/>
          </a:bodyPr>
          <a:lstStyle>
            <a:lvl1pPr marL="0" marR="0" indent="0" algn="ctr" defTabSz="914400" rtl="0" eaLnBrk="1" fontAlgn="auto" latinLnBrk="0" hangingPunct="1">
              <a:lnSpc>
                <a:spcPct val="100000"/>
              </a:lnSpc>
              <a:spcBef>
                <a:spcPct val="0"/>
              </a:spcBef>
              <a:spcAft>
                <a:spcPts val="0"/>
              </a:spcAft>
              <a:buClrTx/>
              <a:buSzPts val="4400"/>
              <a:buFont typeface="Arial" panose="020B0604020202020204" pitchFamily="34" charset="0"/>
              <a:buNone/>
              <a:defRPr sz="4400" b="0" spc="200">
                <a:solidFill>
                  <a:schemeClr val="tx1">
                    <a:lumMod val="85000"/>
                    <a:lumOff val="15000"/>
                  </a:schemeClr>
                </a:solidFill>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
        <p:nvSpPr>
          <p:cNvPr id="2" name="副标题 1"/>
          <p:cNvSpPr>
            <a:spLocks noGrp="1"/>
          </p:cNvSpPr>
          <p:nvPr>
            <p:ph type="subTitle" idx="13" hasCustomPrompt="1"/>
            <p:custDataLst>
              <p:tags r:id="rId9"/>
            </p:custDataLst>
          </p:nvPr>
        </p:nvSpPr>
        <p:spPr>
          <a:xfrm>
            <a:off x="2259649" y="4600575"/>
            <a:ext cx="5767705" cy="523875"/>
          </a:xfrm>
        </p:spPr>
        <p:txBody>
          <a:bodyPr vert="horz" wrap="square" lIns="91440" tIns="45720" rIns="91440" bIns="45720" anchor="t" anchorCtr="0">
            <a:normAutofit/>
          </a:bodyPr>
          <a:lstStyle>
            <a:lvl1pPr marL="0" marR="0" indent="0" algn="ctr" defTabSz="914400" rtl="0" eaLnBrk="1" fontAlgn="auto" latinLnBrk="0" hangingPunct="1">
              <a:lnSpc>
                <a:spcPct val="100000"/>
              </a:lnSpc>
              <a:spcBef>
                <a:spcPts val="0"/>
              </a:spcBef>
              <a:spcAft>
                <a:spcPts val="0"/>
              </a:spcAft>
              <a:buClrTx/>
              <a:buSzPts val="1600"/>
              <a:buFont typeface="Arial" panose="020B0604020202020204" pitchFamily="34" charset="0"/>
              <a:buNone/>
              <a:defRPr sz="1600" b="0" spc="200">
                <a:solidFill>
                  <a:schemeClr val="tx1">
                    <a:lumMod val="85000"/>
                    <a:lumOff val="15000"/>
                  </a:schemeClr>
                </a:solidFill>
                <a:latin typeface="Arial" panose="020B0604020202020204" pitchFamily="34" charset="0"/>
                <a:ea typeface="幼圆" panose="02010509060101010101" pitchFamily="49"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8" name="图片 7"/>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幼圆" panose="02010509060101010101" pitchFamily="49" charset="-122"/>
              </a:defRPr>
            </a:lvl1pPr>
            <a:lvl2pPr eaLnBrk="1" fontAlgn="auto" latinLnBrk="0" hangingPunct="1">
              <a:defRPr sz="1600">
                <a:solidFill>
                  <a:schemeClr val="tx1"/>
                </a:solidFill>
                <a:latin typeface="Arial" panose="020B0604020202020204" pitchFamily="34" charset="0"/>
                <a:ea typeface="幼圆" panose="02010509060101010101" pitchFamily="49" charset="-122"/>
              </a:defRPr>
            </a:lvl2pPr>
            <a:lvl3pPr eaLnBrk="1" fontAlgn="auto" latinLnBrk="0" hangingPunct="1">
              <a:defRPr sz="1600">
                <a:solidFill>
                  <a:schemeClr val="tx1"/>
                </a:solidFill>
                <a:latin typeface="Arial" panose="020B0604020202020204" pitchFamily="34" charset="0"/>
                <a:ea typeface="幼圆" panose="02010509060101010101" pitchFamily="49" charset="-122"/>
              </a:defRPr>
            </a:lvl3pPr>
            <a:lvl4pPr eaLnBrk="1" fontAlgn="auto" latinLnBrk="0" hangingPunct="1">
              <a:defRPr sz="1600">
                <a:solidFill>
                  <a:schemeClr val="tx1"/>
                </a:solidFill>
                <a:latin typeface="Arial" panose="020B0604020202020204" pitchFamily="34" charset="0"/>
                <a:ea typeface="幼圆" panose="02010509060101010101" pitchFamily="49" charset="-122"/>
              </a:defRPr>
            </a:lvl4pPr>
            <a:lvl5pPr eaLnBrk="1" fontAlgn="auto" latinLnBrk="0" hangingPunct="1">
              <a:defRPr sz="160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10" name="图片 9"/>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幼圆"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304800" y="1704124"/>
            <a:ext cx="4389120" cy="3449751"/>
          </a:xfrm>
          <a:prstGeom prst="rect">
            <a:avLst/>
          </a:prstGeom>
        </p:spPr>
      </p:pic>
      <p:sp>
        <p:nvSpPr>
          <p:cNvPr id="7" name="任意多边形 6"/>
          <p:cNvSpPr/>
          <p:nvPr>
            <p:custDataLst>
              <p:tags r:id="rId5"/>
            </p:custDataLst>
          </p:nvPr>
        </p:nvSpPr>
        <p:spPr>
          <a:xfrm>
            <a:off x="4878000" y="0"/>
            <a:ext cx="7314000"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a:solidFill>
                  <a:schemeClr val="accent1">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6" name="图片 5"/>
          <p:cNvPicPr/>
          <p:nvPr>
            <p:custDataLst>
              <p:tags r:id="rId6"/>
            </p:custDataLst>
          </p:nvPr>
        </p:nvPicPr>
        <p:blipFill>
          <a:blip r:embed="rId7" r:link="rId8" cstate="screen"/>
          <a:stretch>
            <a:fillRect/>
          </a:stretch>
        </p:blipFill>
        <p:spPr>
          <a:xfrm>
            <a:off x="11471910" y="6115978"/>
            <a:ext cx="720090" cy="742022"/>
          </a:xfrm>
          <a:prstGeom prst="rect">
            <a:avLst/>
          </a:prstGeom>
        </p:spPr>
      </p:pic>
      <p:sp>
        <p:nvSpPr>
          <p:cNvPr id="2" name="标题 1"/>
          <p:cNvSpPr>
            <a:spLocks noGrp="1"/>
          </p:cNvSpPr>
          <p:nvPr>
            <p:ph type="title"/>
            <p:custDataLst>
              <p:tags r:id="rId9"/>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8" name="图片 7"/>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0" y="0"/>
            <a:ext cx="720090" cy="742022"/>
          </a:xfrm>
          <a:prstGeom prst="rect">
            <a:avLst/>
          </a:prstGeom>
        </p:spPr>
      </p:pic>
      <p:pic>
        <p:nvPicPr>
          <p:cNvPr id="7" name="图片 6"/>
          <p:cNvPicPr/>
          <p:nvPr>
            <p:custDataLst>
              <p:tags r:id="rId5"/>
            </p:custDataLst>
          </p:nvPr>
        </p:nvPicPr>
        <p:blipFill>
          <a:blip r:embed="rId6" r:link="rId7" cstate="screen"/>
          <a:stretch>
            <a:fillRect/>
          </a:stretch>
        </p:blipFill>
        <p:spPr>
          <a:xfrm>
            <a:off x="11471910" y="0"/>
            <a:ext cx="720090" cy="523460"/>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幼圆" panose="02010509060101010101" pitchFamily="49" charset="-122"/>
              </a:defRPr>
            </a:lvl1pPr>
            <a:lvl2pPr indent="0" eaLnBrk="1" fontAlgn="auto" latinLnBrk="0" hangingPunct="1">
              <a:defRPr>
                <a:solidFill>
                  <a:schemeClr val="tx1"/>
                </a:solidFill>
                <a:latin typeface="Arial" panose="020B0604020202020204" pitchFamily="34" charset="0"/>
                <a:ea typeface="幼圆" panose="02010509060101010101" pitchFamily="49" charset="-122"/>
              </a:defRPr>
            </a:lvl2pPr>
            <a:lvl3pPr indent="0" eaLnBrk="1" fontAlgn="auto" latinLnBrk="0" hangingPunct="1">
              <a:defRPr>
                <a:solidFill>
                  <a:schemeClr val="tx1"/>
                </a:solidFill>
                <a:latin typeface="Arial" panose="020B0604020202020204" pitchFamily="34" charset="0"/>
                <a:ea typeface="幼圆" panose="02010509060101010101" pitchFamily="49" charset="-122"/>
              </a:defRPr>
            </a:lvl3pPr>
            <a:lvl4pPr indent="0" eaLnBrk="1" fontAlgn="auto" latinLnBrk="0" hangingPunct="1">
              <a:defRPr>
                <a:solidFill>
                  <a:schemeClr val="tx1"/>
                </a:solidFill>
                <a:latin typeface="Arial" panose="020B0604020202020204" pitchFamily="34" charset="0"/>
                <a:ea typeface="幼圆" panose="02010509060101010101" pitchFamily="49" charset="-122"/>
              </a:defRPr>
            </a:lvl4pPr>
            <a:lvl5pPr indent="0" eaLnBrk="1" fontAlgn="auto" latinLnBrk="0" hangingPunct="1">
              <a:defRPr>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40.xml"/><Relationship Id="rId23" Type="http://schemas.openxmlformats.org/officeDocument/2006/relationships/tags" Target="../tags/tag139.xml"/><Relationship Id="rId22" Type="http://schemas.openxmlformats.org/officeDocument/2006/relationships/tags" Target="../tags/tag138.xml"/><Relationship Id="rId21" Type="http://schemas.openxmlformats.org/officeDocument/2006/relationships/tags" Target="../tags/tag137.xml"/><Relationship Id="rId20" Type="http://schemas.openxmlformats.org/officeDocument/2006/relationships/tags" Target="../tags/tag136.xml"/><Relationship Id="rId2" Type="http://schemas.openxmlformats.org/officeDocument/2006/relationships/slideLayout" Target="../slideLayouts/slideLayout2.xml"/><Relationship Id="rId19" Type="http://schemas.openxmlformats.org/officeDocument/2006/relationships/tags" Target="../tags/tag135.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幼圆"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0.xml"/><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1.xml"/><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1.xml"/><Relationship Id="rId2" Type="http://schemas.openxmlformats.org/officeDocument/2006/relationships/image" Target="../media/image25.png"/><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2.xml"/><Relationship Id="rId2" Type="http://schemas.openxmlformats.org/officeDocument/2006/relationships/image" Target="../media/image27.pn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3.xml"/><Relationship Id="rId2" Type="http://schemas.openxmlformats.org/officeDocument/2006/relationships/image" Target="../media/image28.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3.xml"/><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7.xml"/><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289050" y="234950"/>
            <a:ext cx="10521950" cy="1911985"/>
          </a:xfrm>
        </p:spPr>
        <p:txBody>
          <a:bodyPr/>
          <a:p>
            <a:pPr algn="ctr"/>
            <a:r>
              <a:rPr lang="zh-CN" altLang="en-US" b="1"/>
              <a:t>孕前产前检查告知</a:t>
            </a:r>
            <a:endParaRPr lang="zh-CN" altLang="en-US" b="1"/>
          </a:p>
        </p:txBody>
      </p:sp>
      <p:sp>
        <p:nvSpPr>
          <p:cNvPr id="3" name="副标题 2"/>
          <p:cNvSpPr>
            <a:spLocks noGrp="1"/>
          </p:cNvSpPr>
          <p:nvPr>
            <p:ph type="subTitle" idx="1"/>
          </p:nvPr>
        </p:nvSpPr>
        <p:spPr>
          <a:xfrm>
            <a:off x="6935470" y="4473575"/>
            <a:ext cx="4966970" cy="1524000"/>
          </a:xfrm>
        </p:spPr>
        <p:txBody>
          <a:bodyPr>
            <a:normAutofit/>
          </a:bodyPr>
          <a:p>
            <a:r>
              <a:rPr lang="zh-CN" altLang="en-US" b="1"/>
              <a:t>播州区人民医院    产科宣</a:t>
            </a:r>
            <a:endParaRPr lang="zh-CN" altLang="en-US" b="1"/>
          </a:p>
          <a:p>
            <a:endParaRPr lang="zh-CN" altLang="en-US" b="1"/>
          </a:p>
          <a:p>
            <a:r>
              <a:rPr lang="zh-CN" altLang="en-US" b="1"/>
              <a:t>制作：王旭飞</a:t>
            </a:r>
            <a:endParaRPr lang="en-US" altLang="zh-CN" b="1"/>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02260" y="36830"/>
            <a:ext cx="4842510" cy="6581140"/>
          </a:xfrm>
          <a:prstGeom prst="rect">
            <a:avLst/>
          </a:prstGeom>
        </p:spPr>
      </p:pic>
      <p:pic>
        <p:nvPicPr>
          <p:cNvPr id="9" name="图片 8"/>
          <p:cNvPicPr>
            <a:picLocks noChangeAspect="1"/>
          </p:cNvPicPr>
          <p:nvPr/>
        </p:nvPicPr>
        <p:blipFill>
          <a:blip r:embed="rId2"/>
          <a:stretch>
            <a:fillRect/>
          </a:stretch>
        </p:blipFill>
        <p:spPr>
          <a:xfrm>
            <a:off x="5905500" y="520065"/>
            <a:ext cx="5572760" cy="2507615"/>
          </a:xfrm>
          <a:prstGeom prst="rect">
            <a:avLst/>
          </a:prstGeom>
        </p:spPr>
      </p:pic>
      <p:sp>
        <p:nvSpPr>
          <p:cNvPr id="10" name="文本框 9"/>
          <p:cNvSpPr txBox="1"/>
          <p:nvPr/>
        </p:nvSpPr>
        <p:spPr>
          <a:xfrm>
            <a:off x="5633085" y="3629025"/>
            <a:ext cx="5844540" cy="3046095"/>
          </a:xfrm>
          <a:prstGeom prst="rect">
            <a:avLst/>
          </a:prstGeom>
          <a:noFill/>
        </p:spPr>
        <p:txBody>
          <a:bodyPr wrap="square" rtlCol="0" anchor="t">
            <a:spAutoFit/>
          </a:bodyPr>
          <a:p>
            <a:pPr>
              <a:lnSpc>
                <a:spcPct val="200000"/>
              </a:lnSpc>
            </a:pPr>
            <a:r>
              <a:rPr lang="zh-CN" altLang="en-US" sz="2400"/>
              <a:t>筛查出高风险或临界风险并不代表胎儿就是唐氏综合征或者其它异常，只是风险相对来说比较高，需要进一步检查去确定或者排除。</a:t>
            </a:r>
            <a:endParaRPr lang="zh-CN" altLang="en-US" sz="2400"/>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52145" y="499110"/>
            <a:ext cx="5328920" cy="5524500"/>
          </a:xfrm>
          <a:prstGeom prst="rect">
            <a:avLst/>
          </a:prstGeom>
        </p:spPr>
      </p:pic>
      <p:pic>
        <p:nvPicPr>
          <p:cNvPr id="5" name="图片 4"/>
          <p:cNvPicPr>
            <a:picLocks noChangeAspect="1"/>
          </p:cNvPicPr>
          <p:nvPr/>
        </p:nvPicPr>
        <p:blipFill>
          <a:blip r:embed="rId2"/>
          <a:stretch>
            <a:fillRect/>
          </a:stretch>
        </p:blipFill>
        <p:spPr>
          <a:xfrm>
            <a:off x="6306820" y="499110"/>
            <a:ext cx="5436870" cy="5525135"/>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724650" y="1199515"/>
            <a:ext cx="4261485" cy="4803775"/>
          </a:xfrm>
          <a:prstGeom prst="rect">
            <a:avLst/>
          </a:prstGeom>
        </p:spPr>
      </p:pic>
      <p:sp>
        <p:nvSpPr>
          <p:cNvPr id="2" name="标题 1"/>
          <p:cNvSpPr>
            <a:spLocks noGrp="1"/>
          </p:cNvSpPr>
          <p:nvPr>
            <p:ph type="title"/>
          </p:nvPr>
        </p:nvSpPr>
        <p:spPr>
          <a:xfrm>
            <a:off x="838200" y="269240"/>
            <a:ext cx="10515600" cy="1325563"/>
          </a:xfrm>
        </p:spPr>
        <p:txBody>
          <a:bodyPr/>
          <a:p>
            <a:r>
              <a:rPr lang="zh-CN" altLang="en-US"/>
              <a:t>20-23+6周</a:t>
            </a:r>
            <a:endParaRPr lang="zh-CN" altLang="en-US"/>
          </a:p>
        </p:txBody>
      </p:sp>
      <p:sp>
        <p:nvSpPr>
          <p:cNvPr id="3" name="内容占位符 2"/>
          <p:cNvSpPr>
            <a:spLocks noGrp="1"/>
          </p:cNvSpPr>
          <p:nvPr>
            <p:ph idx="1"/>
          </p:nvPr>
        </p:nvSpPr>
        <p:spPr>
          <a:xfrm>
            <a:off x="838200" y="1833880"/>
            <a:ext cx="5553710" cy="4351655"/>
          </a:xfrm>
        </p:spPr>
        <p:txBody>
          <a:bodyPr>
            <a:normAutofit/>
          </a:bodyPr>
          <a:p>
            <a:pPr>
              <a:lnSpc>
                <a:spcPct val="150000"/>
              </a:lnSpc>
            </a:pPr>
            <a:r>
              <a:rPr lang="zh-CN" altLang="en-US" sz="2400"/>
              <a:t> 血压、体重、宫高、腹围、胎心率，血常规，尿常规，铁蛋白，</a:t>
            </a:r>
            <a:endParaRPr lang="zh-CN" altLang="en-US" sz="2400"/>
          </a:p>
          <a:p>
            <a:pPr>
              <a:lnSpc>
                <a:spcPct val="150000"/>
              </a:lnSpc>
            </a:pPr>
            <a:endParaRPr lang="zh-CN" altLang="en-US" sz="2400">
              <a:sym typeface="+mn-ea"/>
            </a:endParaRPr>
          </a:p>
          <a:p>
            <a:pPr>
              <a:lnSpc>
                <a:spcPct val="150000"/>
              </a:lnSpc>
            </a:pPr>
            <a:r>
              <a:rPr lang="zh-CN" altLang="en-US" sz="2400">
                <a:sym typeface="+mn-ea"/>
              </a:rPr>
              <a:t>行胎儿系统超声筛查（请提前1-2月预约）</a:t>
            </a:r>
            <a:endParaRPr lang="zh-CN" altLang="en-US" sz="2400">
              <a:sym typeface="+mn-ea"/>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孕2</a:t>
            </a:r>
            <a:r>
              <a:rPr lang="en-US" altLang="zh-CN"/>
              <a:t>4</a:t>
            </a:r>
            <a:r>
              <a:rPr lang="zh-CN" altLang="en-US"/>
              <a:t>-2</a:t>
            </a:r>
            <a:r>
              <a:rPr lang="en-US" altLang="zh-CN"/>
              <a:t>7+6</a:t>
            </a:r>
            <a:r>
              <a:rPr lang="zh-CN" altLang="en-US"/>
              <a:t>周</a:t>
            </a:r>
            <a:endParaRPr lang="zh-CN" altLang="en-US"/>
          </a:p>
        </p:txBody>
      </p:sp>
      <p:sp>
        <p:nvSpPr>
          <p:cNvPr id="3" name="内容占位符 2"/>
          <p:cNvSpPr>
            <a:spLocks noGrp="1"/>
          </p:cNvSpPr>
          <p:nvPr>
            <p:ph idx="1"/>
          </p:nvPr>
        </p:nvSpPr>
        <p:spPr>
          <a:xfrm>
            <a:off x="838200" y="1825625"/>
            <a:ext cx="10515600" cy="4582160"/>
          </a:xfrm>
        </p:spPr>
        <p:txBody>
          <a:bodyPr/>
          <a:p>
            <a:pPr>
              <a:lnSpc>
                <a:spcPct val="150000"/>
              </a:lnSpc>
            </a:pPr>
            <a:r>
              <a:rPr lang="zh-CN" altLang="en-US" sz="2400"/>
              <a:t>是否空腹:</a:t>
            </a:r>
            <a:r>
              <a:rPr lang="zh-CN" altLang="en-US" sz="2400" b="1">
                <a:solidFill>
                  <a:srgbClr val="FF0000"/>
                </a:solidFill>
              </a:rPr>
              <a:t>是</a:t>
            </a:r>
            <a:endParaRPr lang="zh-CN" altLang="en-US" sz="2400"/>
          </a:p>
          <a:p>
            <a:pPr>
              <a:lnSpc>
                <a:spcPct val="150000"/>
              </a:lnSpc>
            </a:pPr>
            <a:r>
              <a:rPr lang="zh-CN" altLang="en-US" sz="2400"/>
              <a:t>检查项目:糖筛（妊娠期糖尿病筛查）、基础检查</a:t>
            </a:r>
            <a:endParaRPr lang="zh-CN" altLang="en-US" sz="2400"/>
          </a:p>
          <a:p>
            <a:pPr>
              <a:lnSpc>
                <a:spcPct val="150000"/>
              </a:lnSpc>
            </a:pPr>
            <a:r>
              <a:rPr lang="zh-CN" altLang="en-US" sz="2400"/>
              <a:t>检查目的:这个检查是看准妈妈是否有妊娠期糖尿病，需要将糖水在3-5分钟之内喝完，每次测糖间隔为1个小时，因空腹喝糖水容易胃不舒服，有些孕妈会头晕呕吐，建议家属陪同。</a:t>
            </a:r>
            <a:endParaRPr lang="zh-CN" altLang="en-US" sz="2400"/>
          </a:p>
          <a:p>
            <a:pPr>
              <a:lnSpc>
                <a:spcPct val="150000"/>
              </a:lnSpc>
            </a:pPr>
            <a:r>
              <a:rPr lang="zh-CN" altLang="en-US" sz="2400">
                <a:sym typeface="+mn-ea"/>
              </a:rPr>
              <a:t>糖耐量检查前3天应正常饮食，不要过分的克制饮食，</a:t>
            </a:r>
            <a:r>
              <a:rPr lang="zh-CN" altLang="en-US" sz="2400" u="sng">
                <a:solidFill>
                  <a:srgbClr val="FF0000"/>
                </a:solidFill>
                <a:sym typeface="+mn-ea"/>
              </a:rPr>
              <a:t>前一晚10点后禁食禁水</a:t>
            </a:r>
            <a:endParaRPr lang="zh-CN" altLang="en-US" sz="2400" u="sng">
              <a:solidFill>
                <a:srgbClr val="FF0000"/>
              </a:solidFill>
              <a:sym typeface="+mn-ea"/>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421640"/>
            <a:ext cx="10515600" cy="6235700"/>
          </a:xfrm>
        </p:spPr>
        <p:txBody>
          <a:bodyPr/>
          <a:p>
            <a:pPr>
              <a:lnSpc>
                <a:spcPct val="150000"/>
              </a:lnSpc>
            </a:pPr>
            <a:r>
              <a:rPr lang="zh-CN" altLang="en-US" sz="2400"/>
              <a:t>妊娠期糖尿病筛查需抽血3次，分别是空腹时（喝葡萄糖水前）、血糖和口服75克葡萄糖后1小时、2小时的血糖。</a:t>
            </a:r>
            <a:endParaRPr lang="zh-CN" altLang="en-US" sz="2400"/>
          </a:p>
          <a:p>
            <a:pPr>
              <a:lnSpc>
                <a:spcPct val="150000"/>
              </a:lnSpc>
            </a:pPr>
            <a:r>
              <a:rPr lang="zh-CN" altLang="en-US" sz="2400"/>
              <a:t>诊断标准：☆ 空腹血糖5.1＜mmol/L，☆ 服糖后1小时血糖＜10mmol/L，☆ 服糖后2小时血糖＜8.5mmol/L，若</a:t>
            </a:r>
            <a:r>
              <a:rPr lang="zh-CN" altLang="en-US" sz="2400" u="sng">
                <a:solidFill>
                  <a:srgbClr val="FF0000"/>
                </a:solidFill>
              </a:rPr>
              <a:t>其中任何一项达到或者超过</a:t>
            </a:r>
            <a:r>
              <a:rPr lang="zh-CN" altLang="en-US" sz="2400"/>
              <a:t>上述标准则诊断为妊娠期糖尿病。</a:t>
            </a:r>
            <a:endParaRPr lang="zh-CN" altLang="en-US" sz="2400"/>
          </a:p>
          <a:p>
            <a:pPr>
              <a:lnSpc>
                <a:spcPct val="150000"/>
              </a:lnSpc>
            </a:pPr>
            <a:r>
              <a:rPr lang="zh-CN" altLang="en-US" sz="2400"/>
              <a:t>若被诊断为妊娠期糖尿病，一般医院会要求孕妈妈去营养门诊，医生会通过饮食、运动、控制体重及药物治疗等方法来帮助孕妈妈控制血糖。</a:t>
            </a:r>
            <a:endParaRPr lang="zh-CN" altLang="en-US" sz="2400"/>
          </a:p>
          <a:p>
            <a:pPr marL="0" indent="0">
              <a:lnSpc>
                <a:spcPct val="150000"/>
              </a:lnSpc>
              <a:buNone/>
            </a:pPr>
            <a:endParaRPr lang="zh-CN" altLang="en-US" sz="240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53670"/>
            <a:ext cx="10515600" cy="999490"/>
          </a:xfrm>
        </p:spPr>
        <p:txBody>
          <a:bodyPr/>
          <a:p>
            <a:r>
              <a:rPr lang="zh-CN" altLang="en-US"/>
              <a:t>28-31+6周 </a:t>
            </a:r>
            <a:endParaRPr lang="zh-CN" altLang="en-US"/>
          </a:p>
        </p:txBody>
      </p:sp>
      <p:sp>
        <p:nvSpPr>
          <p:cNvPr id="3" name="内容占位符 2"/>
          <p:cNvSpPr>
            <a:spLocks noGrp="1"/>
          </p:cNvSpPr>
          <p:nvPr>
            <p:ph idx="1"/>
          </p:nvPr>
        </p:nvSpPr>
        <p:spPr>
          <a:xfrm>
            <a:off x="838200" y="1287145"/>
            <a:ext cx="10515600" cy="5198110"/>
          </a:xfrm>
        </p:spPr>
        <p:txBody>
          <a:bodyPr>
            <a:normAutofit/>
          </a:bodyPr>
          <a:p>
            <a:pPr>
              <a:lnSpc>
                <a:spcPct val="150000"/>
              </a:lnSpc>
            </a:pPr>
            <a:r>
              <a:rPr lang="zh-CN" altLang="en-US" sz="1800"/>
              <a:t>血压、体重、宫高、腹围、胎心率、胎位、血、尿常规、B超检查。</a:t>
            </a:r>
            <a:endParaRPr lang="zh-CN" altLang="en-US" sz="1800"/>
          </a:p>
          <a:p>
            <a:pPr>
              <a:lnSpc>
                <a:spcPct val="150000"/>
              </a:lnSpc>
            </a:pPr>
            <a:r>
              <a:rPr lang="zh-CN" altLang="en-US" sz="1800"/>
              <a:t>是否空腹:否</a:t>
            </a:r>
            <a:endParaRPr lang="zh-CN" altLang="en-US" sz="1800"/>
          </a:p>
          <a:p>
            <a:pPr>
              <a:lnSpc>
                <a:spcPct val="150000"/>
              </a:lnSpc>
            </a:pPr>
            <a:r>
              <a:rPr lang="zh-CN" altLang="en-US" sz="1800"/>
              <a:t>检查项目:胎儿系统超声筛查、基础检查</a:t>
            </a:r>
            <a:endParaRPr lang="zh-CN" altLang="en-US" sz="1800"/>
          </a:p>
          <a:p>
            <a:pPr>
              <a:lnSpc>
                <a:spcPct val="150000"/>
              </a:lnSpc>
            </a:pPr>
            <a:r>
              <a:rPr lang="zh-CN" altLang="en-US" sz="1800"/>
              <a:t>检查目的:俗称“小排畸”，主要是补充检查监测胎儿的生长发育情况，查验胎儿是否有生长受限、羊水及脐带异常等情况。</a:t>
            </a:r>
            <a:endParaRPr lang="zh-CN" altLang="en-US"/>
          </a:p>
          <a:p>
            <a:pPr>
              <a:lnSpc>
                <a:spcPct val="150000"/>
              </a:lnSpc>
            </a:pPr>
            <a:endParaRPr lang="zh-CN" altLang="en-US"/>
          </a:p>
          <a:p>
            <a:pPr>
              <a:lnSpc>
                <a:spcPct val="150000"/>
              </a:lnSpc>
            </a:pPr>
            <a:r>
              <a:rPr lang="zh-CN" altLang="en-US" sz="2400"/>
              <a:t>Tips:28周以后，产检变为</a:t>
            </a:r>
            <a:r>
              <a:rPr lang="zh-CN" altLang="en-US" sz="2400" u="sng">
                <a:solidFill>
                  <a:srgbClr val="FF0000"/>
                </a:solidFill>
              </a:rPr>
              <a:t>两周一次</a:t>
            </a:r>
            <a:r>
              <a:rPr lang="zh-CN" altLang="en-US" sz="2400"/>
              <a:t>，医生要为孕妈检查是否有水肿现象，预防子痫前期的发生。胎动逐渐规律，孕妈要注意寻找胎动的规律，发现异常及时就医。</a:t>
            </a:r>
            <a:endParaRPr lang="zh-CN" altLang="en-US" sz="240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孕32-3</a:t>
            </a:r>
            <a:r>
              <a:rPr lang="en-US" altLang="zh-CN"/>
              <a:t>4</a:t>
            </a:r>
            <a:r>
              <a:rPr lang="zh-CN" altLang="en-US"/>
              <a:t>+6周</a:t>
            </a:r>
            <a:endParaRPr lang="zh-CN" altLang="en-US"/>
          </a:p>
        </p:txBody>
      </p:sp>
      <p:sp>
        <p:nvSpPr>
          <p:cNvPr id="3" name="内容占位符 2"/>
          <p:cNvSpPr>
            <a:spLocks noGrp="1"/>
          </p:cNvSpPr>
          <p:nvPr>
            <p:ph idx="1"/>
          </p:nvPr>
        </p:nvSpPr>
        <p:spPr/>
        <p:txBody>
          <a:bodyPr/>
          <a:p>
            <a:pPr>
              <a:lnSpc>
                <a:spcPct val="150000"/>
              </a:lnSpc>
            </a:pPr>
            <a:r>
              <a:rPr lang="zh-CN" altLang="en-US" sz="2400"/>
              <a:t>是否空腹: </a:t>
            </a:r>
            <a:r>
              <a:rPr lang="zh-CN" altLang="en-US" sz="2400">
                <a:sym typeface="+mn-ea"/>
              </a:rPr>
              <a:t>为了避免部分孕妈出现空腹时间过长出现低血糖，可进食早餐，避免饱腹检查即可。</a:t>
            </a:r>
            <a:endParaRPr lang="zh-CN" altLang="en-US" sz="2400"/>
          </a:p>
          <a:p>
            <a:pPr>
              <a:lnSpc>
                <a:spcPct val="150000"/>
              </a:lnSpc>
            </a:pPr>
            <a:r>
              <a:rPr lang="zh-CN" altLang="en-US" sz="2400"/>
              <a:t>检查项目:基础检查</a:t>
            </a:r>
            <a:endParaRPr lang="zh-CN" altLang="en-US" sz="2400"/>
          </a:p>
          <a:p>
            <a:pPr>
              <a:lnSpc>
                <a:spcPct val="150000"/>
              </a:lnSpc>
            </a:pPr>
            <a:r>
              <a:rPr lang="zh-CN" altLang="en-US" sz="2400"/>
              <a:t>检查目的:常规进行体重、血压、宫高、腹围、胎心率、心电图、肝肾功能、凝血功能、甲乙丙肝、梅毒、艾滋等检查，必要时心脏彩超。</a:t>
            </a:r>
            <a:endParaRPr lang="zh-CN" altLang="en-US" sz="2400"/>
          </a:p>
          <a:p>
            <a:pPr marL="0" indent="0">
              <a:lnSpc>
                <a:spcPct val="150000"/>
              </a:lnSpc>
              <a:buNone/>
            </a:pPr>
            <a:endParaRPr lang="zh-CN" altLang="en-US" sz="240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0"/>
            <a:ext cx="10515600" cy="1325563"/>
          </a:xfrm>
        </p:spPr>
        <p:txBody>
          <a:bodyPr/>
          <a:p>
            <a:r>
              <a:rPr lang="zh-CN" altLang="en-US"/>
              <a:t>孕3</a:t>
            </a:r>
            <a:r>
              <a:rPr lang="en-US" altLang="zh-CN"/>
              <a:t>5</a:t>
            </a:r>
            <a:r>
              <a:rPr lang="zh-CN" altLang="en-US"/>
              <a:t>-</a:t>
            </a:r>
            <a:r>
              <a:rPr lang="en-US" altLang="zh-CN"/>
              <a:t>37</a:t>
            </a:r>
            <a:r>
              <a:rPr lang="zh-CN" altLang="en-US"/>
              <a:t>周</a:t>
            </a:r>
            <a:endParaRPr lang="zh-CN" altLang="en-US"/>
          </a:p>
        </p:txBody>
      </p:sp>
      <p:sp>
        <p:nvSpPr>
          <p:cNvPr id="3" name="内容占位符 2"/>
          <p:cNvSpPr>
            <a:spLocks noGrp="1"/>
          </p:cNvSpPr>
          <p:nvPr>
            <p:ph idx="1"/>
          </p:nvPr>
        </p:nvSpPr>
        <p:spPr>
          <a:xfrm>
            <a:off x="838200" y="1325880"/>
            <a:ext cx="10515600" cy="5408295"/>
          </a:xfrm>
        </p:spPr>
        <p:txBody>
          <a:bodyPr/>
          <a:p>
            <a:pPr>
              <a:lnSpc>
                <a:spcPct val="150000"/>
              </a:lnSpc>
            </a:pPr>
            <a:r>
              <a:rPr lang="zh-CN" altLang="en-US" sz="2400"/>
              <a:t>是否空腹:否</a:t>
            </a:r>
            <a:endParaRPr lang="zh-CN" altLang="en-US" sz="2400"/>
          </a:p>
          <a:p>
            <a:pPr>
              <a:lnSpc>
                <a:spcPct val="150000"/>
              </a:lnSpc>
            </a:pPr>
            <a:r>
              <a:rPr lang="zh-CN" altLang="en-US" sz="2400"/>
              <a:t>检查项目:胎心监护 (NST)、基础检查：</a:t>
            </a:r>
            <a:r>
              <a:rPr lang="zh-CN" altLang="en-US" sz="2400">
                <a:sym typeface="+mn-ea"/>
              </a:rPr>
              <a:t>血压、体重、宫高、腹围、胎心率、胎位，白带检查、</a:t>
            </a:r>
            <a:r>
              <a:rPr lang="en-US" altLang="zh-CN" sz="2400" b="1">
                <a:solidFill>
                  <a:srgbClr val="FF0000"/>
                </a:solidFill>
                <a:sym typeface="+mn-ea"/>
              </a:rPr>
              <a:t>GBS</a:t>
            </a:r>
            <a:r>
              <a:rPr lang="zh-CN" altLang="en-US" sz="2400" b="1">
                <a:solidFill>
                  <a:srgbClr val="FF0000"/>
                </a:solidFill>
                <a:sym typeface="+mn-ea"/>
              </a:rPr>
              <a:t>筛查</a:t>
            </a:r>
            <a:endParaRPr lang="zh-CN" altLang="en-US" sz="2400"/>
          </a:p>
          <a:p>
            <a:pPr>
              <a:lnSpc>
                <a:spcPct val="150000"/>
              </a:lnSpc>
            </a:pPr>
            <a:r>
              <a:rPr lang="zh-CN" altLang="en-US" sz="2400"/>
              <a:t>检查目的:胎心监护是正确评估胎儿宫内状况的主要监测手段。做胎心监护一定要吃早餐，宝宝如果不动，可能是睡着了。可以轻轻拍打腹部给宝宝发信号，或者起身走动。</a:t>
            </a:r>
            <a:endParaRPr lang="zh-CN" altLang="en-US" sz="2400"/>
          </a:p>
          <a:p>
            <a:pPr>
              <a:lnSpc>
                <a:spcPct val="150000"/>
              </a:lnSpc>
            </a:pPr>
            <a:r>
              <a:rPr lang="zh-CN" altLang="en-US" sz="2400" u="sng"/>
              <a:t>从36周开始，产检变为每周一次，每次产检都要做胎心监护，医生会持续监视胎儿的状态</a:t>
            </a:r>
            <a:r>
              <a:rPr lang="zh-CN" altLang="en-US" sz="2400"/>
              <a:t>。</a:t>
            </a:r>
            <a:endParaRPr lang="zh-CN" altLang="en-US" sz="2400"/>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0"/>
            <a:ext cx="10515600" cy="1325563"/>
          </a:xfrm>
        </p:spPr>
        <p:txBody>
          <a:bodyPr/>
          <a:p>
            <a:r>
              <a:rPr lang="zh-CN" altLang="en-US"/>
              <a:t>孕3</a:t>
            </a:r>
            <a:r>
              <a:rPr lang="en-US" altLang="zh-CN"/>
              <a:t>7</a:t>
            </a:r>
            <a:r>
              <a:rPr lang="zh-CN" altLang="en-US"/>
              <a:t>-</a:t>
            </a:r>
            <a:r>
              <a:rPr lang="en-US" altLang="zh-CN"/>
              <a:t>40+6</a:t>
            </a:r>
            <a:r>
              <a:rPr lang="zh-CN" altLang="en-US"/>
              <a:t>周</a:t>
            </a:r>
            <a:endParaRPr lang="zh-CN" altLang="en-US"/>
          </a:p>
        </p:txBody>
      </p:sp>
      <p:sp>
        <p:nvSpPr>
          <p:cNvPr id="3" name="内容占位符 2"/>
          <p:cNvSpPr>
            <a:spLocks noGrp="1"/>
          </p:cNvSpPr>
          <p:nvPr>
            <p:ph idx="1"/>
          </p:nvPr>
        </p:nvSpPr>
        <p:spPr>
          <a:xfrm>
            <a:off x="838200" y="1325880"/>
            <a:ext cx="10515600" cy="5408295"/>
          </a:xfrm>
        </p:spPr>
        <p:txBody>
          <a:bodyPr/>
          <a:p>
            <a:pPr>
              <a:lnSpc>
                <a:spcPct val="150000"/>
              </a:lnSpc>
            </a:pPr>
            <a:r>
              <a:rPr lang="zh-CN" altLang="en-US" sz="2400"/>
              <a:t>是否空腹:否</a:t>
            </a:r>
            <a:endParaRPr lang="zh-CN" altLang="en-US" sz="2400"/>
          </a:p>
          <a:p>
            <a:pPr>
              <a:lnSpc>
                <a:spcPct val="150000"/>
              </a:lnSpc>
            </a:pPr>
            <a:r>
              <a:rPr lang="zh-CN" altLang="en-US" sz="2400"/>
              <a:t>检查项目:胎心监护 (NST)、基础检查：</a:t>
            </a:r>
            <a:r>
              <a:rPr lang="zh-CN" altLang="en-US" sz="2400">
                <a:sym typeface="+mn-ea"/>
              </a:rPr>
              <a:t>血压、体重、宫高、腹围、胎心率、胎位，必要时行血常规、凝血功能、肝肾功能等检查</a:t>
            </a:r>
            <a:endParaRPr lang="zh-CN" altLang="en-US" sz="2400"/>
          </a:p>
          <a:p>
            <a:pPr>
              <a:lnSpc>
                <a:spcPct val="150000"/>
              </a:lnSpc>
            </a:pPr>
            <a:r>
              <a:rPr lang="zh-CN" altLang="en-US" sz="2400"/>
              <a:t>检查目的:胎心监护是正确评估胎儿宫内状况的主要监测手段。做胎心监护一定要吃早餐，宝宝如果不动，可能是睡着了。可以轻轻拍打腹部给宝宝发信号，或者起身走动。</a:t>
            </a:r>
            <a:endParaRPr lang="zh-CN" altLang="en-US" sz="2400" u="sng"/>
          </a:p>
        </p:txBody>
      </p:sp>
      <p:pic>
        <p:nvPicPr>
          <p:cNvPr id="5" name="图片 4"/>
          <p:cNvPicPr>
            <a:picLocks noChangeAspect="1"/>
          </p:cNvPicPr>
          <p:nvPr/>
        </p:nvPicPr>
        <p:blipFill>
          <a:blip r:embed="rId1"/>
          <a:stretch>
            <a:fillRect/>
          </a:stretch>
        </p:blipFill>
        <p:spPr>
          <a:xfrm>
            <a:off x="9763760" y="114935"/>
            <a:ext cx="2240280" cy="169481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0"/>
            <a:ext cx="10515600" cy="1325563"/>
          </a:xfrm>
        </p:spPr>
        <p:txBody>
          <a:bodyPr/>
          <a:p>
            <a:r>
              <a:rPr lang="zh-CN" altLang="en-US"/>
              <a:t>孕3</a:t>
            </a:r>
            <a:r>
              <a:rPr lang="en-US" altLang="zh-CN"/>
              <a:t>7</a:t>
            </a:r>
            <a:r>
              <a:rPr lang="zh-CN" altLang="en-US"/>
              <a:t>-</a:t>
            </a:r>
            <a:r>
              <a:rPr lang="en-US" altLang="zh-CN"/>
              <a:t>40+6</a:t>
            </a:r>
            <a:r>
              <a:rPr lang="zh-CN" altLang="en-US"/>
              <a:t>周</a:t>
            </a:r>
            <a:endParaRPr lang="zh-CN" altLang="en-US"/>
          </a:p>
        </p:txBody>
      </p:sp>
      <p:sp>
        <p:nvSpPr>
          <p:cNvPr id="3" name="内容占位符 2"/>
          <p:cNvSpPr>
            <a:spLocks noGrp="1"/>
          </p:cNvSpPr>
          <p:nvPr>
            <p:ph idx="1"/>
          </p:nvPr>
        </p:nvSpPr>
        <p:spPr>
          <a:xfrm>
            <a:off x="1607185" y="1325880"/>
            <a:ext cx="9746615" cy="5062220"/>
          </a:xfrm>
        </p:spPr>
        <p:txBody>
          <a:bodyPr/>
          <a:p>
            <a:pPr marL="0" indent="0">
              <a:lnSpc>
                <a:spcPct val="150000"/>
              </a:lnSpc>
              <a:buNone/>
            </a:pPr>
            <a:r>
              <a:rPr lang="zh-CN" altLang="en-US" sz="2400"/>
              <a:t>在此孕周内可能会出现不规律宫缩，孕妈妈感觉活动多或憋尿后有腹部发硬感，是正常反应，腹痛或次数不过多就不必过分担心。</a:t>
            </a:r>
            <a:endParaRPr lang="zh-CN" altLang="en-US" sz="2400"/>
          </a:p>
          <a:p>
            <a:pPr marL="0" indent="0">
              <a:lnSpc>
                <a:spcPct val="150000"/>
              </a:lnSpc>
              <a:buNone/>
            </a:pPr>
            <a:r>
              <a:rPr lang="zh-CN" altLang="en-US" sz="2400"/>
              <a:t>38周以后，有的孕妈妈可能已经入盆，但入盆不代表马上要生了。孕妈妈可以熟悉了解生产的过程，并学习拉玛泽呼吸法。随时注意胎动情况以及临产征兆(见红、破水、腹痛等)</a:t>
            </a:r>
            <a:endParaRPr lang="zh-CN" altLang="en-US" sz="240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07050" y="941705"/>
            <a:ext cx="5746750" cy="5101590"/>
          </a:xfrm>
        </p:spPr>
        <p:txBody>
          <a:bodyPr>
            <a:noAutofit/>
          </a:bodyPr>
          <a:p>
            <a:pPr>
              <a:lnSpc>
                <a:spcPct val="150000"/>
              </a:lnSpc>
            </a:pPr>
            <a:r>
              <a:rPr lang="zh-CN" altLang="en-US" sz="3200"/>
              <a:t>经过婚检，可以全面了解自身及对方的健康状况，对家庭幸福和睦、提高性生活质量、孕育健康后代至关重要。因此，婚检是保障后代健康的第一关，是出生缺陷综合防治的一级预防。</a:t>
            </a:r>
            <a:endParaRPr lang="zh-CN" altLang="en-US" sz="3200"/>
          </a:p>
        </p:txBody>
      </p:sp>
      <p:pic>
        <p:nvPicPr>
          <p:cNvPr id="4" name="内容占位符 3"/>
          <p:cNvPicPr>
            <a:picLocks noChangeAspect="1"/>
          </p:cNvPicPr>
          <p:nvPr>
            <p:ph idx="1"/>
          </p:nvPr>
        </p:nvPicPr>
        <p:blipFill>
          <a:blip r:embed="rId1"/>
          <a:stretch>
            <a:fillRect/>
          </a:stretch>
        </p:blipFill>
        <p:spPr>
          <a:xfrm>
            <a:off x="704850" y="1691640"/>
            <a:ext cx="4012565" cy="4351655"/>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261735" y="1487170"/>
            <a:ext cx="5636260" cy="4225925"/>
          </a:xfrm>
          <a:prstGeom prst="rect">
            <a:avLst/>
          </a:prstGeom>
        </p:spPr>
      </p:pic>
      <p:sp>
        <p:nvSpPr>
          <p:cNvPr id="3" name="内容占位符 2"/>
          <p:cNvSpPr>
            <a:spLocks noGrp="1"/>
          </p:cNvSpPr>
          <p:nvPr>
            <p:ph idx="1"/>
          </p:nvPr>
        </p:nvSpPr>
        <p:spPr>
          <a:xfrm>
            <a:off x="1130300" y="993775"/>
            <a:ext cx="5131435" cy="4871085"/>
          </a:xfrm>
        </p:spPr>
        <p:txBody>
          <a:bodyPr>
            <a:noAutofit/>
          </a:bodyPr>
          <a:p>
            <a:pPr marL="0" indent="0">
              <a:lnSpc>
                <a:spcPct val="150000"/>
              </a:lnSpc>
              <a:buNone/>
            </a:pPr>
            <a:r>
              <a:rPr lang="zh-CN" altLang="en-US" sz="2400" b="1"/>
              <a:t>胎心监测地址：</a:t>
            </a:r>
            <a:endParaRPr lang="zh-CN" altLang="en-US" sz="2400"/>
          </a:p>
          <a:p>
            <a:pPr marL="0" indent="0">
              <a:lnSpc>
                <a:spcPct val="150000"/>
              </a:lnSpc>
              <a:buNone/>
            </a:pPr>
            <a:endParaRPr lang="zh-CN" altLang="en-US" sz="2400"/>
          </a:p>
          <a:p>
            <a:pPr marL="0" indent="0">
              <a:lnSpc>
                <a:spcPct val="150000"/>
              </a:lnSpc>
              <a:buNone/>
            </a:pPr>
            <a:r>
              <a:rPr lang="zh-CN" altLang="en-US" sz="2400"/>
              <a:t>门诊时间：门诊楼八楼产科门诊胎监室；</a:t>
            </a:r>
            <a:endParaRPr lang="zh-CN" altLang="en-US" sz="2400"/>
          </a:p>
          <a:p>
            <a:pPr marL="0" indent="0">
              <a:lnSpc>
                <a:spcPct val="150000"/>
              </a:lnSpc>
              <a:buNone/>
            </a:pPr>
            <a:endParaRPr lang="zh-CN" altLang="en-US" sz="2400"/>
          </a:p>
          <a:p>
            <a:pPr marL="0" indent="0">
              <a:lnSpc>
                <a:spcPct val="150000"/>
              </a:lnSpc>
              <a:buNone/>
            </a:pPr>
            <a:endParaRPr lang="zh-CN" altLang="en-US" sz="2400"/>
          </a:p>
          <a:p>
            <a:pPr marL="0" indent="0">
              <a:lnSpc>
                <a:spcPct val="150000"/>
              </a:lnSpc>
              <a:buNone/>
            </a:pPr>
            <a:r>
              <a:rPr lang="zh-CN" altLang="en-US" sz="2400"/>
              <a:t>其他时间：门诊楼</a:t>
            </a:r>
            <a:r>
              <a:rPr lang="zh-CN" altLang="en-US" sz="2400" b="1" u="sng"/>
              <a:t>九楼产房</a:t>
            </a:r>
            <a:endParaRPr lang="zh-CN" altLang="en-US" sz="2400" b="1" u="sng"/>
          </a:p>
        </p:txBody>
      </p:sp>
      <p:cxnSp>
        <p:nvCxnSpPr>
          <p:cNvPr id="5" name="肘形连接符 4"/>
          <p:cNvCxnSpPr/>
          <p:nvPr/>
        </p:nvCxnSpPr>
        <p:spPr>
          <a:xfrm>
            <a:off x="3383915" y="3476625"/>
            <a:ext cx="2595880" cy="538480"/>
          </a:xfrm>
          <a:prstGeom prst="bentConnector3">
            <a:avLst>
              <a:gd name="adj1" fmla="val 50024"/>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42900" y="1036320"/>
            <a:ext cx="6026150" cy="5178425"/>
          </a:xfrm>
        </p:spPr>
        <p:txBody>
          <a:bodyPr>
            <a:noAutofit/>
          </a:bodyPr>
          <a:p>
            <a:pPr marL="0" indent="0">
              <a:buNone/>
            </a:pPr>
            <a:r>
              <a:rPr lang="zh-CN" altLang="en-US" sz="2000" b="1"/>
              <a:t>抽血检查</a:t>
            </a:r>
            <a:endParaRPr lang="zh-CN" altLang="en-US" sz="2000"/>
          </a:p>
          <a:p>
            <a:pPr marL="0" indent="0">
              <a:buNone/>
            </a:pPr>
            <a:endParaRPr lang="zh-CN" altLang="en-US" sz="2000"/>
          </a:p>
          <a:p>
            <a:pPr marL="0" indent="0">
              <a:buNone/>
            </a:pPr>
            <a:r>
              <a:rPr lang="zh-CN" altLang="en-US" sz="2000"/>
              <a:t>周一至周五</a:t>
            </a:r>
            <a:r>
              <a:rPr lang="zh-CN" altLang="en-US" sz="2000" b="1" u="sng">
                <a:solidFill>
                  <a:srgbClr val="FF0000"/>
                </a:solidFill>
              </a:rPr>
              <a:t>上午</a:t>
            </a:r>
            <a:r>
              <a:rPr lang="zh-CN" altLang="en-US" sz="2000"/>
              <a:t>   </a:t>
            </a:r>
            <a:r>
              <a:rPr lang="zh-CN" altLang="en-US" sz="2000">
                <a:sym typeface="+mn-ea"/>
              </a:rPr>
              <a:t>门诊楼八楼产科诊室旁采血室         </a:t>
            </a:r>
            <a:endParaRPr lang="zh-CN" altLang="en-US" sz="2000">
              <a:sym typeface="+mn-ea"/>
            </a:endParaRPr>
          </a:p>
          <a:p>
            <a:pPr marL="0" indent="0">
              <a:buNone/>
            </a:pPr>
            <a:r>
              <a:rPr lang="zh-CN" altLang="en-US" sz="2000">
                <a:sym typeface="+mn-ea"/>
              </a:rPr>
              <a:t>                         抽血</a:t>
            </a:r>
            <a:endParaRPr lang="zh-CN" altLang="en-US" sz="2000">
              <a:sym typeface="+mn-ea"/>
            </a:endParaRPr>
          </a:p>
          <a:p>
            <a:pPr marL="0" indent="0">
              <a:buNone/>
            </a:pPr>
            <a:endParaRPr lang="zh-CN" altLang="en-US" sz="2000">
              <a:sym typeface="+mn-ea"/>
            </a:endParaRPr>
          </a:p>
          <a:p>
            <a:pPr marL="0" indent="0">
              <a:buNone/>
            </a:pPr>
            <a:endParaRPr lang="zh-CN" altLang="en-US" sz="2000"/>
          </a:p>
          <a:p>
            <a:pPr marL="0" indent="0">
              <a:buNone/>
            </a:pPr>
            <a:r>
              <a:rPr lang="zh-CN" altLang="en-US" sz="2000">
                <a:sym typeface="+mn-ea"/>
              </a:rPr>
              <a:t>周一至周五</a:t>
            </a:r>
            <a:r>
              <a:rPr lang="zh-CN" altLang="en-US" sz="2000" b="1" u="sng">
                <a:solidFill>
                  <a:srgbClr val="FF0000"/>
                </a:solidFill>
                <a:sym typeface="+mn-ea"/>
              </a:rPr>
              <a:t>下午 </a:t>
            </a:r>
            <a:r>
              <a:rPr lang="zh-CN" altLang="en-US" sz="2000">
                <a:solidFill>
                  <a:schemeClr val="tx1"/>
                </a:solidFill>
                <a:sym typeface="+mn-ea"/>
              </a:rPr>
              <a:t> </a:t>
            </a:r>
            <a:endParaRPr lang="zh-CN" altLang="en-US" sz="2000">
              <a:solidFill>
                <a:schemeClr val="tx1"/>
              </a:solidFill>
              <a:sym typeface="+mn-ea"/>
            </a:endParaRPr>
          </a:p>
          <a:p>
            <a:pPr marL="0" indent="0">
              <a:buNone/>
            </a:pPr>
            <a:r>
              <a:rPr lang="zh-CN" altLang="en-US" sz="2000">
                <a:sym typeface="+mn-ea"/>
              </a:rPr>
              <a:t>                                       门诊楼四楼采血室</a:t>
            </a:r>
            <a:endParaRPr lang="zh-CN" altLang="en-US" sz="2000">
              <a:solidFill>
                <a:schemeClr val="tx1"/>
              </a:solidFill>
              <a:sym typeface="+mn-ea"/>
            </a:endParaRPr>
          </a:p>
          <a:p>
            <a:pPr marL="0" indent="0">
              <a:buNone/>
            </a:pPr>
            <a:r>
              <a:rPr lang="zh-CN" altLang="en-US" sz="2000">
                <a:solidFill>
                  <a:schemeClr val="tx1"/>
                </a:solidFill>
                <a:sym typeface="+mn-ea"/>
              </a:rPr>
              <a:t>周六、周日全天                  （电梯出口旁）</a:t>
            </a:r>
            <a:endParaRPr lang="zh-CN" altLang="en-US" sz="2000"/>
          </a:p>
          <a:p>
            <a:endParaRPr lang="zh-CN" altLang="en-US" sz="2000"/>
          </a:p>
        </p:txBody>
      </p:sp>
      <p:pic>
        <p:nvPicPr>
          <p:cNvPr id="4" name="图片 3"/>
          <p:cNvPicPr>
            <a:picLocks noChangeAspect="1"/>
          </p:cNvPicPr>
          <p:nvPr/>
        </p:nvPicPr>
        <p:blipFill>
          <a:blip r:embed="rId1"/>
          <a:stretch>
            <a:fillRect/>
          </a:stretch>
        </p:blipFill>
        <p:spPr>
          <a:xfrm>
            <a:off x="6777355" y="257810"/>
            <a:ext cx="4289425" cy="3321685"/>
          </a:xfrm>
          <a:prstGeom prst="rect">
            <a:avLst/>
          </a:prstGeom>
        </p:spPr>
      </p:pic>
      <p:sp>
        <p:nvSpPr>
          <p:cNvPr id="5" name="右大括号 4"/>
          <p:cNvSpPr/>
          <p:nvPr/>
        </p:nvSpPr>
        <p:spPr>
          <a:xfrm>
            <a:off x="3056255" y="4539615"/>
            <a:ext cx="173355" cy="11347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b="1"/>
          </a:p>
        </p:txBody>
      </p:sp>
      <p:cxnSp>
        <p:nvCxnSpPr>
          <p:cNvPr id="6" name="肘形连接符 5"/>
          <p:cNvCxnSpPr/>
          <p:nvPr/>
        </p:nvCxnSpPr>
        <p:spPr>
          <a:xfrm>
            <a:off x="3524885" y="2611755"/>
            <a:ext cx="2942590" cy="807720"/>
          </a:xfrm>
          <a:prstGeom prst="bentConnector3">
            <a:avLst>
              <a:gd name="adj1" fmla="val 50022"/>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6777990" y="3579495"/>
            <a:ext cx="4337050" cy="3251835"/>
          </a:xfrm>
          <a:prstGeom prst="rect">
            <a:avLst/>
          </a:prstGeom>
        </p:spPr>
      </p:pic>
      <p:cxnSp>
        <p:nvCxnSpPr>
          <p:cNvPr id="7" name="直接箭头连接符 6"/>
          <p:cNvCxnSpPr/>
          <p:nvPr/>
        </p:nvCxnSpPr>
        <p:spPr>
          <a:xfrm>
            <a:off x="4705985" y="5937885"/>
            <a:ext cx="186182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超声检查</a:t>
            </a:r>
            <a:endParaRPr lang="zh-CN" altLang="en-US"/>
          </a:p>
        </p:txBody>
      </p:sp>
      <p:sp>
        <p:nvSpPr>
          <p:cNvPr id="3" name="内容占位符 2"/>
          <p:cNvSpPr>
            <a:spLocks noGrp="1"/>
          </p:cNvSpPr>
          <p:nvPr>
            <p:ph idx="1"/>
          </p:nvPr>
        </p:nvSpPr>
        <p:spPr>
          <a:xfrm>
            <a:off x="838200" y="1825625"/>
            <a:ext cx="10515600" cy="4351338"/>
          </a:xfrm>
        </p:spPr>
        <p:txBody>
          <a:bodyPr/>
          <a:p>
            <a:pPr marL="0" indent="0">
              <a:buNone/>
            </a:pPr>
            <a:endParaRPr lang="zh-CN" altLang="en-US"/>
          </a:p>
          <a:p>
            <a:r>
              <a:rPr lang="zh-CN" altLang="en-US"/>
              <a:t>       </a:t>
            </a:r>
            <a:r>
              <a:rPr lang="zh-CN" altLang="en-US" sz="2000"/>
              <a:t>  门诊六楼超声中心</a:t>
            </a:r>
            <a:endParaRPr lang="zh-CN" altLang="en-US" sz="2000"/>
          </a:p>
          <a:p>
            <a:endParaRPr lang="zh-CN" altLang="en-US" sz="2000"/>
          </a:p>
          <a:p>
            <a:endParaRPr lang="zh-CN" altLang="en-US" sz="2000"/>
          </a:p>
          <a:p>
            <a:r>
              <a:rPr lang="zh-CN" altLang="en-US" sz="2000"/>
              <a:t>              护士站分诊</a:t>
            </a:r>
            <a:endParaRPr lang="zh-CN" altLang="en-US" sz="2000"/>
          </a:p>
          <a:p>
            <a:endParaRPr lang="zh-CN" altLang="en-US" sz="2000"/>
          </a:p>
          <a:p>
            <a:endParaRPr lang="zh-CN" altLang="en-US" sz="2000"/>
          </a:p>
          <a:p>
            <a:r>
              <a:rPr lang="zh-CN" altLang="en-US" sz="2000"/>
              <a:t>              检测室检查</a:t>
            </a:r>
            <a:endParaRPr lang="zh-CN" altLang="en-US" sz="2000"/>
          </a:p>
        </p:txBody>
      </p:sp>
      <p:pic>
        <p:nvPicPr>
          <p:cNvPr id="4" name="图片 3"/>
          <p:cNvPicPr>
            <a:picLocks noChangeAspect="1"/>
          </p:cNvPicPr>
          <p:nvPr/>
        </p:nvPicPr>
        <p:blipFill>
          <a:blip r:embed="rId1"/>
          <a:stretch>
            <a:fillRect/>
          </a:stretch>
        </p:blipFill>
        <p:spPr>
          <a:xfrm>
            <a:off x="6804025" y="654050"/>
            <a:ext cx="3511550" cy="2524760"/>
          </a:xfrm>
          <a:prstGeom prst="rect">
            <a:avLst/>
          </a:prstGeom>
        </p:spPr>
      </p:pic>
      <p:pic>
        <p:nvPicPr>
          <p:cNvPr id="5" name="图片 4"/>
          <p:cNvPicPr>
            <a:picLocks noChangeAspect="1"/>
          </p:cNvPicPr>
          <p:nvPr/>
        </p:nvPicPr>
        <p:blipFill>
          <a:blip r:embed="rId2"/>
          <a:stretch>
            <a:fillRect/>
          </a:stretch>
        </p:blipFill>
        <p:spPr>
          <a:xfrm>
            <a:off x="6804025" y="3398520"/>
            <a:ext cx="3704590" cy="2778760"/>
          </a:xfrm>
          <a:prstGeom prst="rect">
            <a:avLst/>
          </a:prstGeom>
        </p:spPr>
      </p:pic>
      <p:sp>
        <p:nvSpPr>
          <p:cNvPr id="6" name="下箭头 5"/>
          <p:cNvSpPr/>
          <p:nvPr/>
        </p:nvSpPr>
        <p:spPr>
          <a:xfrm>
            <a:off x="2595880" y="2898775"/>
            <a:ext cx="346075" cy="615315"/>
          </a:xfrm>
          <a:prstGeom prst="downArrow">
            <a:avLst>
              <a:gd name="adj1" fmla="val 50000"/>
              <a:gd name="adj2" fmla="val 277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下箭头 6"/>
          <p:cNvSpPr/>
          <p:nvPr/>
        </p:nvSpPr>
        <p:spPr>
          <a:xfrm>
            <a:off x="2595880" y="4587240"/>
            <a:ext cx="346075" cy="615315"/>
          </a:xfrm>
          <a:prstGeom prst="downArrow">
            <a:avLst>
              <a:gd name="adj1" fmla="val 50000"/>
              <a:gd name="adj2" fmla="val 277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NT</a:t>
            </a:r>
            <a:r>
              <a:rPr lang="zh-CN" altLang="en-US"/>
              <a:t>、系统彩超检查及小排畸</a:t>
            </a:r>
            <a:endParaRPr lang="zh-CN" altLang="en-US"/>
          </a:p>
        </p:txBody>
      </p:sp>
      <p:sp>
        <p:nvSpPr>
          <p:cNvPr id="3" name="内容占位符 2"/>
          <p:cNvSpPr>
            <a:spLocks noGrp="1"/>
          </p:cNvSpPr>
          <p:nvPr>
            <p:ph idx="1"/>
          </p:nvPr>
        </p:nvSpPr>
        <p:spPr>
          <a:xfrm>
            <a:off x="838200" y="1825625"/>
            <a:ext cx="10515600" cy="4351338"/>
          </a:xfrm>
        </p:spPr>
        <p:txBody>
          <a:bodyPr>
            <a:noAutofit/>
          </a:bodyPr>
          <a:p>
            <a:endParaRPr lang="zh-CN" altLang="en-US" sz="2000">
              <a:sym typeface="+mn-ea"/>
            </a:endParaRPr>
          </a:p>
          <a:p>
            <a:r>
              <a:rPr lang="zh-CN" altLang="en-US" sz="2000">
                <a:sym typeface="+mn-ea"/>
              </a:rPr>
              <a:t>门诊六楼超声中心</a:t>
            </a:r>
            <a:endParaRPr lang="zh-CN" altLang="en-US" sz="2000">
              <a:sym typeface="+mn-ea"/>
            </a:endParaRPr>
          </a:p>
          <a:p>
            <a:endParaRPr lang="zh-CN" altLang="en-US" sz="2000">
              <a:sym typeface="+mn-ea"/>
            </a:endParaRPr>
          </a:p>
          <a:p>
            <a:endParaRPr lang="zh-CN" altLang="en-US" sz="2000">
              <a:sym typeface="+mn-ea"/>
            </a:endParaRPr>
          </a:p>
          <a:p>
            <a:r>
              <a:rPr lang="zh-CN" altLang="en-US" sz="2000">
                <a:sym typeface="+mn-ea"/>
              </a:rPr>
              <a:t>沿着走廊向前走</a:t>
            </a:r>
            <a:endParaRPr lang="zh-CN" altLang="en-US" sz="2000">
              <a:sym typeface="+mn-ea"/>
            </a:endParaRPr>
          </a:p>
          <a:p>
            <a:endParaRPr lang="zh-CN" altLang="en-US" sz="2000">
              <a:sym typeface="+mn-ea"/>
            </a:endParaRPr>
          </a:p>
          <a:p>
            <a:endParaRPr lang="zh-CN" altLang="en-US" sz="2000">
              <a:sym typeface="+mn-ea"/>
            </a:endParaRPr>
          </a:p>
          <a:p>
            <a:r>
              <a:rPr lang="zh-CN" altLang="en-US" sz="2000">
                <a:sym typeface="+mn-ea"/>
              </a:rPr>
              <a:t>   产前超声筛查室检查</a:t>
            </a:r>
            <a:endParaRPr lang="zh-CN" altLang="en-US" sz="2000"/>
          </a:p>
          <a:p>
            <a:endParaRPr lang="zh-CN" altLang="en-US" sz="2000"/>
          </a:p>
        </p:txBody>
      </p:sp>
      <p:pic>
        <p:nvPicPr>
          <p:cNvPr id="4" name="图片 3"/>
          <p:cNvPicPr>
            <a:picLocks noChangeAspect="1"/>
          </p:cNvPicPr>
          <p:nvPr/>
        </p:nvPicPr>
        <p:blipFill>
          <a:blip r:embed="rId1"/>
          <a:stretch>
            <a:fillRect/>
          </a:stretch>
        </p:blipFill>
        <p:spPr>
          <a:xfrm>
            <a:off x="6887210" y="1479550"/>
            <a:ext cx="3896995" cy="2196465"/>
          </a:xfrm>
          <a:prstGeom prst="rect">
            <a:avLst/>
          </a:prstGeom>
        </p:spPr>
      </p:pic>
      <p:sp>
        <p:nvSpPr>
          <p:cNvPr id="5" name="下箭头 4"/>
          <p:cNvSpPr/>
          <p:nvPr/>
        </p:nvSpPr>
        <p:spPr>
          <a:xfrm>
            <a:off x="2172335" y="2945130"/>
            <a:ext cx="499745" cy="7308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2"/>
          <a:stretch>
            <a:fillRect/>
          </a:stretch>
        </p:blipFill>
        <p:spPr>
          <a:xfrm>
            <a:off x="7021195" y="3823970"/>
            <a:ext cx="3763645" cy="2822575"/>
          </a:xfrm>
          <a:prstGeom prst="rect">
            <a:avLst/>
          </a:prstGeom>
        </p:spPr>
      </p:pic>
      <p:sp>
        <p:nvSpPr>
          <p:cNvPr id="8" name="下箭头 7"/>
          <p:cNvSpPr/>
          <p:nvPr/>
        </p:nvSpPr>
        <p:spPr>
          <a:xfrm>
            <a:off x="2172335" y="4389120"/>
            <a:ext cx="499745" cy="7308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心电图检查、</a:t>
            </a:r>
            <a:r>
              <a:rPr lang="en-US" altLang="zh-CN"/>
              <a:t>GBS</a:t>
            </a:r>
            <a:r>
              <a:rPr lang="zh-CN" altLang="en-US"/>
              <a:t>筛查</a:t>
            </a:r>
            <a:endParaRPr lang="zh-CN" altLang="en-US"/>
          </a:p>
        </p:txBody>
      </p:sp>
      <p:pic>
        <p:nvPicPr>
          <p:cNvPr id="4" name="内容占位符 3"/>
          <p:cNvPicPr>
            <a:picLocks noChangeAspect="1"/>
          </p:cNvPicPr>
          <p:nvPr>
            <p:ph idx="1"/>
          </p:nvPr>
        </p:nvPicPr>
        <p:blipFill>
          <a:blip r:embed="rId1"/>
          <a:stretch>
            <a:fillRect/>
          </a:stretch>
        </p:blipFill>
        <p:spPr>
          <a:xfrm>
            <a:off x="5829935" y="1882775"/>
            <a:ext cx="5801995" cy="4351655"/>
          </a:xfrm>
          <a:prstGeom prst="rect">
            <a:avLst/>
          </a:prstGeom>
        </p:spPr>
      </p:pic>
      <p:sp>
        <p:nvSpPr>
          <p:cNvPr id="7" name="内容占位符 2"/>
          <p:cNvSpPr>
            <a:spLocks noGrp="1"/>
          </p:cNvSpPr>
          <p:nvPr/>
        </p:nvSpPr>
        <p:spPr>
          <a:xfrm>
            <a:off x="532765" y="188277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a:sym typeface="+mn-ea"/>
            </a:endParaRPr>
          </a:p>
          <a:p>
            <a:r>
              <a:rPr lang="zh-CN" altLang="en-US">
                <a:sym typeface="+mn-ea"/>
              </a:rPr>
              <a:t>门诊四楼出电梯后可见连廊</a:t>
            </a:r>
            <a:endParaRPr lang="zh-CN" altLang="en-US">
              <a:sym typeface="+mn-ea"/>
            </a:endParaRPr>
          </a:p>
          <a:p>
            <a:endParaRPr lang="zh-CN" altLang="en-US">
              <a:sym typeface="+mn-ea"/>
            </a:endParaRPr>
          </a:p>
          <a:p>
            <a:endParaRPr lang="zh-CN" altLang="en-US">
              <a:sym typeface="+mn-ea"/>
            </a:endParaRPr>
          </a:p>
          <a:p>
            <a:r>
              <a:rPr lang="zh-CN" altLang="en-US">
                <a:sym typeface="+mn-ea"/>
              </a:rPr>
              <a:t> 沿着走廊向前走</a:t>
            </a:r>
            <a:endParaRPr lang="zh-CN" altLang="en-US">
              <a:sym typeface="+mn-ea"/>
            </a:endParaRPr>
          </a:p>
          <a:p>
            <a:endParaRPr lang="zh-CN" altLang="en-US">
              <a:sym typeface="+mn-ea"/>
            </a:endParaRPr>
          </a:p>
          <a:p>
            <a:endParaRPr lang="zh-CN" altLang="en-US">
              <a:sym typeface="+mn-ea"/>
            </a:endParaRPr>
          </a:p>
          <a:p>
            <a:r>
              <a:rPr lang="zh-CN" altLang="en-US">
                <a:sym typeface="+mn-ea"/>
              </a:rPr>
              <a:t>   左侧为检验科行</a:t>
            </a:r>
            <a:r>
              <a:rPr lang="en-US" altLang="zh-CN">
                <a:sym typeface="+mn-ea"/>
              </a:rPr>
              <a:t>GBS</a:t>
            </a:r>
            <a:r>
              <a:rPr lang="zh-CN" altLang="en-US">
                <a:sym typeface="+mn-ea"/>
              </a:rPr>
              <a:t>筛查</a:t>
            </a:r>
            <a:endParaRPr lang="zh-CN" altLang="en-US">
              <a:sym typeface="+mn-ea"/>
            </a:endParaRPr>
          </a:p>
          <a:p>
            <a:r>
              <a:rPr lang="zh-CN" altLang="en-US">
                <a:sym typeface="+mn-ea"/>
              </a:rPr>
              <a:t>   右侧为心电图室</a:t>
            </a:r>
            <a:endParaRPr lang="zh-CN" altLang="en-US"/>
          </a:p>
          <a:p>
            <a:endParaRPr lang="zh-CN" altLang="en-US"/>
          </a:p>
        </p:txBody>
      </p:sp>
      <p:sp>
        <p:nvSpPr>
          <p:cNvPr id="8" name="下箭头 7"/>
          <p:cNvSpPr/>
          <p:nvPr/>
        </p:nvSpPr>
        <p:spPr>
          <a:xfrm>
            <a:off x="2441575" y="3110865"/>
            <a:ext cx="442595" cy="6153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下箭头 8"/>
          <p:cNvSpPr/>
          <p:nvPr/>
        </p:nvSpPr>
        <p:spPr>
          <a:xfrm>
            <a:off x="2441575" y="4507230"/>
            <a:ext cx="442595" cy="6153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11455"/>
            <a:ext cx="10515600" cy="902970"/>
          </a:xfrm>
        </p:spPr>
        <p:txBody>
          <a:bodyPr/>
          <a:p>
            <a:r>
              <a:rPr lang="zh-CN" altLang="en-US"/>
              <a:t>尿检告知</a:t>
            </a:r>
            <a:endParaRPr lang="zh-CN" altLang="en-US"/>
          </a:p>
        </p:txBody>
      </p:sp>
      <p:sp>
        <p:nvSpPr>
          <p:cNvPr id="3" name="内容占位符 2"/>
          <p:cNvSpPr>
            <a:spLocks noGrp="1"/>
          </p:cNvSpPr>
          <p:nvPr>
            <p:ph idx="1"/>
          </p:nvPr>
        </p:nvSpPr>
        <p:spPr>
          <a:xfrm>
            <a:off x="838200" y="1114425"/>
            <a:ext cx="10515600" cy="5696585"/>
          </a:xfrm>
        </p:spPr>
        <p:txBody>
          <a:bodyPr/>
          <a:p>
            <a:pPr marL="0" indent="0">
              <a:lnSpc>
                <a:spcPct val="150000"/>
              </a:lnSpc>
              <a:buNone/>
            </a:pPr>
            <a:r>
              <a:rPr lang="zh-CN" altLang="en-US" sz="2000"/>
              <a:t>孕期通过</a:t>
            </a:r>
            <a:r>
              <a:rPr lang="zh-CN" altLang="en-US" sz="2000">
                <a:sym typeface="+mn-ea"/>
              </a:rPr>
              <a:t>尿常规</a:t>
            </a:r>
            <a:r>
              <a:rPr lang="zh-CN" altLang="en-US" sz="2000"/>
              <a:t>可以发现一些并发症和合并症，但由于尿道口和阴道口紧挨着，且局部清洗困难，取尿时常常被外阴及阴道分泌物污染，为提高尿检的有效率，请按以下要求取尿:</a:t>
            </a:r>
            <a:endParaRPr lang="zh-CN" altLang="en-US" sz="2000"/>
          </a:p>
          <a:p>
            <a:pPr marL="0" indent="0">
              <a:lnSpc>
                <a:spcPct val="150000"/>
              </a:lnSpc>
              <a:buNone/>
            </a:pPr>
            <a:r>
              <a:rPr lang="zh-CN" altLang="en-US" sz="2000"/>
              <a:t>1.排尿之前，清洗外阴、尿道口及阴道口，擦干。</a:t>
            </a:r>
            <a:endParaRPr lang="zh-CN" altLang="en-US" sz="2000"/>
          </a:p>
          <a:p>
            <a:pPr marL="0" indent="0">
              <a:lnSpc>
                <a:spcPct val="150000"/>
              </a:lnSpc>
              <a:buNone/>
            </a:pPr>
            <a:r>
              <a:rPr lang="zh-CN" altLang="en-US" sz="2000"/>
              <a:t>2.取尿时，持续不断排尿，取中段尿，哪怕弄脏手也不要紧，因为前段尿和后段尿可能会有外阴阴道分泌物污染至尿检不准确，尿道外口及尿道下端有可能还有分泌物，前段尿有冲刷尿道下段和尿道口分泌物的作用，冲刷以后再取尿相对准确，所以要取中断尿。</a:t>
            </a:r>
            <a:endParaRPr lang="zh-CN" altLang="en-US" sz="2000"/>
          </a:p>
          <a:p>
            <a:pPr marL="0" indent="0">
              <a:lnSpc>
                <a:spcPct val="150000"/>
              </a:lnSpc>
              <a:buNone/>
            </a:pPr>
            <a:r>
              <a:rPr lang="zh-CN" altLang="en-US" sz="2000"/>
              <a:t>3.若阴道分泌物多，告知医生，做妇科检查，看有没有阴道炎，若阴道分泌物多，取尿检时可以用卫生纸遮挡阴道口再取尿，也要取中断尿。</a:t>
            </a:r>
            <a:endParaRPr lang="zh-CN" altLang="en-US" sz="2000"/>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7375" y="1784350"/>
            <a:ext cx="10515600" cy="4191000"/>
          </a:xfrm>
        </p:spPr>
        <p:txBody>
          <a:bodyPr/>
          <a:p>
            <a:pPr>
              <a:lnSpc>
                <a:spcPct val="150000"/>
              </a:lnSpc>
            </a:pPr>
            <a:r>
              <a:rPr lang="zh-CN" altLang="en-US"/>
              <a:t>每一次的产检对于孕妈妈和宝宝都至关重要，但由于缺乏经验很多孕妈妈在产检过程中都处于“迷茫”状态，其实主要提前掌握孕期产检攻略就可以帮助孕妈妈做到心中有数，从容应对！</a:t>
            </a:r>
            <a:endParaRPr lang="zh-CN" altLang="en-US"/>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167130" y="2161540"/>
            <a:ext cx="9712960" cy="4552315"/>
          </a:xfrm>
          <a:prstGeom prst="rect">
            <a:avLst/>
          </a:prstGeom>
          <a:effectLst>
            <a:softEdge rad="673100"/>
          </a:effectLst>
        </p:spPr>
      </p:pic>
      <p:sp>
        <p:nvSpPr>
          <p:cNvPr id="2" name="标题 1"/>
          <p:cNvSpPr>
            <a:spLocks noGrp="1"/>
          </p:cNvSpPr>
          <p:nvPr>
            <p:ph type="title"/>
          </p:nvPr>
        </p:nvSpPr>
        <p:spPr>
          <a:xfrm>
            <a:off x="1329690" y="1154430"/>
            <a:ext cx="10024110" cy="1325880"/>
          </a:xfrm>
        </p:spPr>
        <p:txBody>
          <a:bodyPr/>
          <a:p>
            <a:pPr algn="dist"/>
            <a:r>
              <a:rPr lang="zh-CN" altLang="en-US" sz="3200"/>
              <a:t>播州区人民医院祝您好孕</a:t>
            </a:r>
            <a:endParaRPr lang="zh-CN" altLang="en-US" sz="320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8185150" y="4193540"/>
            <a:ext cx="3967480" cy="2645410"/>
          </a:xfrm>
          <a:prstGeom prst="rect">
            <a:avLst/>
          </a:prstGeom>
        </p:spPr>
      </p:pic>
      <p:pic>
        <p:nvPicPr>
          <p:cNvPr id="4" name="内容占位符 3"/>
          <p:cNvPicPr>
            <a:picLocks noChangeAspect="1"/>
          </p:cNvPicPr>
          <p:nvPr>
            <p:ph idx="1"/>
          </p:nvPr>
        </p:nvPicPr>
        <p:blipFill>
          <a:blip r:embed="rId2"/>
          <a:stretch>
            <a:fillRect/>
          </a:stretch>
        </p:blipFill>
        <p:spPr>
          <a:xfrm>
            <a:off x="1150620" y="360680"/>
            <a:ext cx="6891020" cy="6290945"/>
          </a:xfrm>
          <a:prstGeom prst="rect">
            <a:avLst/>
          </a:prstGeom>
        </p:spPr>
      </p:pic>
      <p:sp>
        <p:nvSpPr>
          <p:cNvPr id="5" name="文本框 4"/>
          <p:cNvSpPr txBox="1"/>
          <p:nvPr/>
        </p:nvSpPr>
        <p:spPr>
          <a:xfrm>
            <a:off x="8691245" y="2072640"/>
            <a:ext cx="2634615" cy="583565"/>
          </a:xfrm>
          <a:prstGeom prst="rect">
            <a:avLst/>
          </a:prstGeom>
          <a:noFill/>
        </p:spPr>
        <p:txBody>
          <a:bodyPr wrap="square" rtlCol="0">
            <a:spAutoFit/>
          </a:bodyPr>
          <a:p>
            <a:r>
              <a:rPr lang="zh-CN" altLang="en-US" sz="3200"/>
              <a:t>叶酸补充</a:t>
            </a:r>
            <a:endParaRPr lang="zh-CN" altLang="en-US" sz="3200"/>
          </a:p>
        </p:txBody>
      </p:sp>
      <p:cxnSp>
        <p:nvCxnSpPr>
          <p:cNvPr id="7" name="直接连接符 6"/>
          <p:cNvCxnSpPr/>
          <p:nvPr/>
        </p:nvCxnSpPr>
        <p:spPr>
          <a:xfrm>
            <a:off x="1384935" y="6476365"/>
            <a:ext cx="1767205" cy="0"/>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76200"/>
            <a:ext cx="10515600" cy="1325563"/>
          </a:xfrm>
        </p:spPr>
        <p:txBody>
          <a:bodyPr/>
          <a:p>
            <a:r>
              <a:rPr lang="zh-CN" altLang="en-US"/>
              <a:t>孕早期健康管理</a:t>
            </a:r>
            <a:endParaRPr lang="zh-CN" altLang="en-US"/>
          </a:p>
        </p:txBody>
      </p:sp>
      <p:sp>
        <p:nvSpPr>
          <p:cNvPr id="3" name="内容占位符 2"/>
          <p:cNvSpPr>
            <a:spLocks noGrp="1"/>
          </p:cNvSpPr>
          <p:nvPr>
            <p:ph idx="1"/>
          </p:nvPr>
        </p:nvSpPr>
        <p:spPr>
          <a:xfrm>
            <a:off x="989330" y="1172210"/>
            <a:ext cx="10169525" cy="5186045"/>
          </a:xfrm>
        </p:spPr>
        <p:txBody>
          <a:bodyPr/>
          <a:p>
            <a:pPr marL="0" indent="0">
              <a:lnSpc>
                <a:spcPct val="150000"/>
              </a:lnSpc>
              <a:buNone/>
            </a:pPr>
            <a:r>
              <a:rPr lang="zh-CN" altLang="en-US" sz="2000"/>
              <a:t>可以享受的服务为：</a:t>
            </a:r>
            <a:endParaRPr lang="zh-CN" altLang="en-US" sz="2000"/>
          </a:p>
          <a:p>
            <a:pPr marL="0" indent="0">
              <a:lnSpc>
                <a:spcPct val="150000"/>
              </a:lnSpc>
              <a:buNone/>
            </a:pPr>
            <a:r>
              <a:rPr lang="zh-CN" altLang="en-US" sz="2000"/>
              <a:t>1、需要孕妇到居住地的医疗机构建立《母子健康手册》后进行第1次产前检查。医生对孕妇的健康状况进行评估，包括询问既往史、家族史、个人史等，观察体态、精神等，进行一般体检、妇科检查和血常规、尿常规、血型、肝功能、肾功能、艾滋病、梅毒和乙肝等相关检查。 </a:t>
            </a:r>
            <a:endParaRPr lang="zh-CN" altLang="en-US" sz="2000"/>
          </a:p>
          <a:p>
            <a:pPr marL="0" indent="0">
              <a:lnSpc>
                <a:spcPct val="150000"/>
              </a:lnSpc>
              <a:buNone/>
            </a:pPr>
            <a:r>
              <a:rPr lang="zh-CN" altLang="en-US" sz="2000"/>
              <a:t> 2、提供孕早期生活方式、心理和营养保健指导，特别强调避免致畸因素和疾病对胚胎的不良影响，及时告知和督促孕妇进行产前筛查和产前诊断。</a:t>
            </a:r>
            <a:endParaRPr lang="zh-CN" altLang="en-US" sz="2000"/>
          </a:p>
          <a:p>
            <a:pPr marL="0" indent="0">
              <a:lnSpc>
                <a:spcPct val="150000"/>
              </a:lnSpc>
              <a:buNone/>
            </a:pPr>
            <a:r>
              <a:rPr lang="zh-CN" altLang="en-US" sz="2000"/>
              <a:t>3、根据检查的结果，对具有妊娠危险因素和可能有妊娠禁忌症或严重并发症的孕妇，及时转诊到上级医疗卫生机构，并及时随访转诊结果。</a:t>
            </a:r>
            <a:endParaRPr lang="zh-CN" altLang="en-US" sz="2000"/>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孕0-5周</a:t>
            </a:r>
            <a:endParaRPr lang="zh-CN" altLang="en-US"/>
          </a:p>
        </p:txBody>
      </p:sp>
      <p:sp>
        <p:nvSpPr>
          <p:cNvPr id="3" name="内容占位符 2"/>
          <p:cNvSpPr>
            <a:spLocks noGrp="1"/>
          </p:cNvSpPr>
          <p:nvPr>
            <p:ph idx="1"/>
          </p:nvPr>
        </p:nvSpPr>
        <p:spPr>
          <a:xfrm>
            <a:off x="838200" y="1470025"/>
            <a:ext cx="10515600" cy="4529455"/>
          </a:xfrm>
        </p:spPr>
        <p:txBody>
          <a:bodyPr>
            <a:noAutofit/>
          </a:bodyPr>
          <a:p>
            <a:pPr marL="0" indent="0">
              <a:lnSpc>
                <a:spcPct val="150000"/>
              </a:lnSpc>
              <a:buNone/>
            </a:pPr>
            <a:r>
              <a:rPr lang="zh-CN" altLang="en-US" sz="2400"/>
              <a:t>是否空腹:</a:t>
            </a:r>
            <a:r>
              <a:rPr lang="zh-CN" altLang="en-US" sz="2400" b="1"/>
              <a:t>是</a:t>
            </a:r>
            <a:endParaRPr lang="zh-CN" altLang="en-US" sz="2400"/>
          </a:p>
          <a:p>
            <a:pPr marL="0" indent="0">
              <a:lnSpc>
                <a:spcPct val="150000"/>
              </a:lnSpc>
              <a:buNone/>
            </a:pPr>
            <a:r>
              <a:rPr lang="zh-CN" altLang="en-US" sz="2400"/>
              <a:t>检查项目:抽血检查及或彩超检查。</a:t>
            </a:r>
            <a:endParaRPr lang="zh-CN" altLang="en-US" sz="2400"/>
          </a:p>
          <a:p>
            <a:pPr marL="0" indent="0">
              <a:lnSpc>
                <a:spcPct val="150000"/>
              </a:lnSpc>
              <a:buNone/>
            </a:pPr>
            <a:r>
              <a:rPr lang="zh-CN" altLang="en-US" sz="2400"/>
              <a:t>检查目的:确定是否怀孕（可以通过验孕棒自行确认是否怀孕）</a:t>
            </a:r>
            <a:endParaRPr lang="zh-CN" altLang="en-US" sz="2400"/>
          </a:p>
          <a:p>
            <a:pPr marL="0" indent="0">
              <a:lnSpc>
                <a:spcPct val="150000"/>
              </a:lnSpc>
              <a:buNone/>
            </a:pPr>
            <a:r>
              <a:rPr lang="zh-CN" altLang="en-US" sz="2400"/>
              <a:t>一般在停经(从上次月经第1天开始算起)后35天左右检查。</a:t>
            </a:r>
            <a:endParaRPr lang="zh-CN" altLang="en-US" sz="2400"/>
          </a:p>
          <a:p>
            <a:pPr marL="0" indent="0">
              <a:lnSpc>
                <a:spcPct val="150000"/>
              </a:lnSpc>
              <a:buNone/>
            </a:pPr>
            <a:r>
              <a:rPr lang="zh-CN" altLang="en-US" sz="2400">
                <a:latin typeface="+mj-ea"/>
                <a:ea typeface="+mj-ea"/>
                <a:cs typeface="+mj-ea"/>
              </a:rPr>
              <a:t>B超小贴士</a:t>
            </a:r>
            <a:endParaRPr lang="zh-CN" altLang="en-US" sz="2400">
              <a:latin typeface="+mj-ea"/>
              <a:ea typeface="+mj-ea"/>
              <a:cs typeface="+mj-ea"/>
            </a:endParaRPr>
          </a:p>
          <a:p>
            <a:pPr marL="0" indent="0">
              <a:lnSpc>
                <a:spcPct val="150000"/>
              </a:lnSpc>
              <a:buNone/>
            </a:pPr>
            <a:r>
              <a:rPr lang="zh-CN" altLang="en-US" sz="2400">
                <a:latin typeface="+mj-ea"/>
                <a:ea typeface="+mj-ea"/>
                <a:cs typeface="+mj-ea"/>
              </a:rPr>
              <a:t>进行腹部彩超前需多喝水，待膀胱充盈后(俗称“涨尿”)再做检查;对于腹部脂肪较厚或者涨尿未成功的孕妈妈，也可以选择阴道彩超</a:t>
            </a:r>
            <a:r>
              <a:rPr lang="zh-CN" altLang="en-US" sz="2400"/>
              <a:t>。</a:t>
            </a:r>
            <a:endParaRPr lang="zh-CN" altLang="en-US" sz="2400"/>
          </a:p>
        </p:txBody>
      </p:sp>
      <p:pic>
        <p:nvPicPr>
          <p:cNvPr id="4" name="图片 3"/>
          <p:cNvPicPr>
            <a:picLocks noChangeAspect="1"/>
          </p:cNvPicPr>
          <p:nvPr/>
        </p:nvPicPr>
        <p:blipFill>
          <a:blip r:embed="rId1"/>
          <a:stretch>
            <a:fillRect/>
          </a:stretch>
        </p:blipFill>
        <p:spPr>
          <a:xfrm>
            <a:off x="9728835" y="153670"/>
            <a:ext cx="2330450" cy="258889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76200"/>
            <a:ext cx="10515600" cy="922655"/>
          </a:xfrm>
        </p:spPr>
        <p:txBody>
          <a:bodyPr>
            <a:normAutofit/>
          </a:bodyPr>
          <a:p>
            <a:r>
              <a:rPr lang="zh-CN" altLang="en-US">
                <a:sym typeface="+mn-ea"/>
              </a:rPr>
              <a:t>6~13+6周 </a:t>
            </a:r>
            <a:endParaRPr lang="zh-CN" altLang="en-US"/>
          </a:p>
        </p:txBody>
      </p:sp>
      <p:sp>
        <p:nvSpPr>
          <p:cNvPr id="3" name="内容占位符 2"/>
          <p:cNvSpPr>
            <a:spLocks noGrp="1"/>
          </p:cNvSpPr>
          <p:nvPr>
            <p:ph idx="1"/>
          </p:nvPr>
        </p:nvSpPr>
        <p:spPr>
          <a:xfrm>
            <a:off x="838200" y="998855"/>
            <a:ext cx="6185535" cy="5523865"/>
          </a:xfrm>
        </p:spPr>
        <p:txBody>
          <a:bodyPr>
            <a:noAutofit/>
          </a:bodyPr>
          <a:p>
            <a:pPr>
              <a:lnSpc>
                <a:spcPct val="150000"/>
              </a:lnSpc>
            </a:pPr>
            <a:r>
              <a:rPr lang="zh-CN" altLang="en-US" sz="2400"/>
              <a:t> 建立《遵义市母子健康服务手册》、确定孕周、推算孕产期、评估高危因素、血压、体重指数、胎心率、血常规、血型、尿常规、肝肾功能、甲状腺功能、空腹血糖、免费传染病筛查（乙肝、梅 毒 、艾滋病）、B超、心电图，心脏彩超。</a:t>
            </a:r>
            <a:endParaRPr lang="zh-CN" altLang="en-US" sz="2400"/>
          </a:p>
          <a:p>
            <a:r>
              <a:rPr lang="zh-CN" altLang="en-US" sz="2400"/>
              <a:t>必要时行血红蛋白电泳试验（或地贫基因检测）。</a:t>
            </a:r>
            <a:endParaRPr lang="zh-CN" altLang="en-US" sz="2400"/>
          </a:p>
          <a:p>
            <a:r>
              <a:rPr lang="zh-CN" altLang="en-US" sz="2400"/>
              <a:t>11~13+6周B超测量NT厚度</a:t>
            </a:r>
            <a:endParaRPr lang="zh-CN" altLang="en-US" sz="2400"/>
          </a:p>
        </p:txBody>
      </p:sp>
      <p:pic>
        <p:nvPicPr>
          <p:cNvPr id="4" name="图片 3"/>
          <p:cNvPicPr>
            <a:picLocks noChangeAspect="1"/>
          </p:cNvPicPr>
          <p:nvPr/>
        </p:nvPicPr>
        <p:blipFill>
          <a:blip r:embed="rId1"/>
          <a:stretch>
            <a:fillRect/>
          </a:stretch>
        </p:blipFill>
        <p:spPr>
          <a:xfrm>
            <a:off x="7178040" y="1523365"/>
            <a:ext cx="4869180" cy="4653915"/>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957695" y="42545"/>
            <a:ext cx="4794250" cy="6772910"/>
          </a:xfrm>
          <a:prstGeom prst="rect">
            <a:avLst/>
          </a:prstGeom>
        </p:spPr>
      </p:pic>
      <p:pic>
        <p:nvPicPr>
          <p:cNvPr id="5" name="图片 4"/>
          <p:cNvPicPr>
            <a:picLocks noChangeAspect="1"/>
          </p:cNvPicPr>
          <p:nvPr/>
        </p:nvPicPr>
        <p:blipFill>
          <a:blip r:embed="rId2"/>
          <a:stretch>
            <a:fillRect/>
          </a:stretch>
        </p:blipFill>
        <p:spPr>
          <a:xfrm>
            <a:off x="778510" y="42545"/>
            <a:ext cx="5057775" cy="6772910"/>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220345" y="88900"/>
            <a:ext cx="11462385" cy="6680835"/>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517130" y="674370"/>
            <a:ext cx="4574540" cy="4084955"/>
          </a:xfrm>
          <a:prstGeom prst="rect">
            <a:avLst/>
          </a:prstGeom>
        </p:spPr>
      </p:pic>
      <p:sp>
        <p:nvSpPr>
          <p:cNvPr id="2" name="标题 1"/>
          <p:cNvSpPr>
            <a:spLocks noGrp="1"/>
          </p:cNvSpPr>
          <p:nvPr>
            <p:ph type="title"/>
          </p:nvPr>
        </p:nvSpPr>
        <p:spPr/>
        <p:txBody>
          <a:bodyPr/>
          <a:p>
            <a:r>
              <a:rPr lang="zh-CN" altLang="en-US"/>
              <a:t>14-19+6周</a:t>
            </a:r>
            <a:endParaRPr lang="zh-CN" altLang="en-US"/>
          </a:p>
        </p:txBody>
      </p:sp>
      <p:sp>
        <p:nvSpPr>
          <p:cNvPr id="3" name="内容占位符 2"/>
          <p:cNvSpPr>
            <a:spLocks noGrp="1"/>
          </p:cNvSpPr>
          <p:nvPr>
            <p:ph idx="1"/>
          </p:nvPr>
        </p:nvSpPr>
        <p:spPr>
          <a:xfrm>
            <a:off x="838200" y="1825625"/>
            <a:ext cx="6111875" cy="4351655"/>
          </a:xfrm>
        </p:spPr>
        <p:txBody>
          <a:bodyPr>
            <a:normAutofit/>
          </a:bodyPr>
          <a:p>
            <a:pPr>
              <a:lnSpc>
                <a:spcPct val="200000"/>
              </a:lnSpc>
            </a:pPr>
            <a:r>
              <a:rPr lang="zh-CN" altLang="en-US" sz="2400"/>
              <a:t>血压、体重、宫高、腹围、胎心率，血常规、尿常规、唐氏综合征筛查或无创DNA检查，必要时行产前诊断胎儿染色体检查（有几种情况直接作此项检查，另有告知），补钙、补铁。</a:t>
            </a:r>
            <a:endParaRPr lang="zh-CN" altLang="en-US" sz="2400"/>
          </a:p>
        </p:txBody>
      </p:sp>
    </p:spTree>
    <p:custDataLst>
      <p:tags r:id="rId2"/>
    </p:custDataLst>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0"/>
  <p:tag name="KSO_WM_UNIT_ID" val="_16*i*0"/>
  <p:tag name="KSO_WM_UNIT_BK_DARK_LIGHT" val="2"/>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6.xml><?xml version="1.0" encoding="utf-8"?>
<p:tagLst xmlns:p="http://schemas.openxmlformats.org/presentationml/2006/main">
  <p:tag name="KSO_WM_UNIT_TYPE" val="i"/>
  <p:tag name="KSO_WM_UNIT_SUBTYPE" val="h"/>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NDEX" val="0"/>
  <p:tag name="KSO_WM_UNIT_ID" val="_17*i*0"/>
  <p:tag name="KSO_WM_UNIT_BK_DARK_LIGHT" val="2"/>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xml><?xml version="1.0" encoding="utf-8"?>
<p:tagLst xmlns:p="http://schemas.openxmlformats.org/presentationml/2006/main">
  <p:tag name="KSO_WM_UNIT_TYPE" val="i"/>
  <p:tag name="KSO_WM_UNIT_SUBTYPE" val="h"/>
  <p:tag name="KSO_WM_SLIDE_BACKGROUND_TYPE" val="belt"/>
  <p:tag name="KSO_WM_SLIDE_BK_DARK_LIGHT" val="2"/>
  <p:tag name="KSO_WM_UNIT_HIGHLIGHT" val="0"/>
  <p:tag name="KSO_WM_UNIT_COMPATIBLE" val="0"/>
  <p:tag name="KSO_WM_UNIT_DIAGRAM_ISNUMVISUAL" val="0"/>
  <p:tag name="KSO_WM_UNIT_DIAGRAM_ISREFERUNIT" val="0"/>
  <p:tag name="KSO_WM_UNIT_INDEX" val="0"/>
  <p:tag name="KSO_WM_UNIT_ID" val="_18*i*0"/>
  <p:tag name="KSO_WM_UNIT_BK_DARK_LIGHT" val="2"/>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03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03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TAG_VERSION" val="1.0"/>
  <p:tag name="KSO_WM_BEAUTIFY_FLAG" val="#wm#"/>
  <p:tag name="KSO_WM_TEMPLATE_CATEGORY" val="custom"/>
  <p:tag name="KSO_WM_TEMPLATE_INDEX" val="20206032"/>
  <p:tag name="KSO_WM_TEMPLATE_SUBCATEGORY" val="0"/>
  <p:tag name="KSO_WM_TEMPLATE_MASTER_TYPE" val="1"/>
  <p:tag name="KSO_WM_TEMPLATE_COLOR_TYPE" val="1"/>
  <p:tag name="KSO_WM_TEMPLATE_MASTER_THUMB_INDEX" val="12"/>
  <p:tag name="KSO_WM_TEMPLATE_THUMBS_INDEX" val="1、4、7、9、11、13、14、15、16、18、21、22、23"/>
</p:tagLst>
</file>

<file path=ppt/tags/tag141.xml><?xml version="1.0" encoding="utf-8"?>
<p:tagLst xmlns:p="http://schemas.openxmlformats.org/presentationml/2006/main">
  <p:tag name="KSO_WM_TEMPLATE_CATEGORY" val="custom"/>
  <p:tag name="KSO_WM_TEMPLATE_INDEX" val="20206032"/>
</p:tagLst>
</file>

<file path=ppt/tags/tag142.xml><?xml version="1.0" encoding="utf-8"?>
<p:tagLst xmlns:p="http://schemas.openxmlformats.org/presentationml/2006/main">
  <p:tag name="KSO_WM_TEMPLATE_CATEGORY" val="custom"/>
  <p:tag name="KSO_WM_TEMPLATE_INDEX" val="20206032"/>
</p:tagLst>
</file>

<file path=ppt/tags/tag143.xml><?xml version="1.0" encoding="utf-8"?>
<p:tagLst xmlns:p="http://schemas.openxmlformats.org/presentationml/2006/main">
  <p:tag name="KSO_WM_TEMPLATE_CATEGORY" val="custom"/>
  <p:tag name="KSO_WM_TEMPLATE_INDEX" val="20206032"/>
</p:tagLst>
</file>

<file path=ppt/tags/tag144.xml><?xml version="1.0" encoding="utf-8"?>
<p:tagLst xmlns:p="http://schemas.openxmlformats.org/presentationml/2006/main">
  <p:tag name="KSO_WM_TEMPLATE_CATEGORY" val="custom"/>
  <p:tag name="KSO_WM_TEMPLATE_INDEX" val="20206032"/>
</p:tagLst>
</file>

<file path=ppt/tags/tag145.xml><?xml version="1.0" encoding="utf-8"?>
<p:tagLst xmlns:p="http://schemas.openxmlformats.org/presentationml/2006/main">
  <p:tag name="KSO_WM_TEMPLATE_CATEGORY" val="custom"/>
  <p:tag name="KSO_WM_TEMPLATE_INDEX" val="20206032"/>
</p:tagLst>
</file>

<file path=ppt/tags/tag146.xml><?xml version="1.0" encoding="utf-8"?>
<p:tagLst xmlns:p="http://schemas.openxmlformats.org/presentationml/2006/main">
  <p:tag name="KSO_WM_TEMPLATE_CATEGORY" val="custom"/>
  <p:tag name="KSO_WM_TEMPLATE_INDEX" val="20206032"/>
</p:tagLst>
</file>

<file path=ppt/tags/tag147.xml><?xml version="1.0" encoding="utf-8"?>
<p:tagLst xmlns:p="http://schemas.openxmlformats.org/presentationml/2006/main">
  <p:tag name="KSO_WM_TEMPLATE_CATEGORY" val="custom"/>
  <p:tag name="KSO_WM_TEMPLATE_INDEX" val="20206032"/>
</p:tagLst>
</file>

<file path=ppt/tags/tag148.xml><?xml version="1.0" encoding="utf-8"?>
<p:tagLst xmlns:p="http://schemas.openxmlformats.org/presentationml/2006/main">
  <p:tag name="KSO_WM_TEMPLATE_CATEGORY" val="custom"/>
  <p:tag name="KSO_WM_TEMPLATE_INDEX" val="20206032"/>
</p:tagLst>
</file>

<file path=ppt/tags/tag149.xml><?xml version="1.0" encoding="utf-8"?>
<p:tagLst xmlns:p="http://schemas.openxmlformats.org/presentationml/2006/main">
  <p:tag name="KSO_WM_TEMPLATE_CATEGORY" val="custom"/>
  <p:tag name="KSO_WM_TEMPLATE_INDEX" val="2020603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CATEGORY" val="custom"/>
  <p:tag name="KSO_WM_TEMPLATE_INDEX" val="20206032"/>
</p:tagLst>
</file>

<file path=ppt/tags/tag151.xml><?xml version="1.0" encoding="utf-8"?>
<p:tagLst xmlns:p="http://schemas.openxmlformats.org/presentationml/2006/main">
  <p:tag name="KSO_WM_TEMPLATE_CATEGORY" val="custom"/>
  <p:tag name="KSO_WM_TEMPLATE_INDEX" val="20206032"/>
</p:tagLst>
</file>

<file path=ppt/tags/tag152.xml><?xml version="1.0" encoding="utf-8"?>
<p:tagLst xmlns:p="http://schemas.openxmlformats.org/presentationml/2006/main">
  <p:tag name="KSO_WM_TEMPLATE_CATEGORY" val="custom"/>
  <p:tag name="KSO_WM_TEMPLATE_INDEX" val="20206032"/>
</p:tagLst>
</file>

<file path=ppt/tags/tag153.xml><?xml version="1.0" encoding="utf-8"?>
<p:tagLst xmlns:p="http://schemas.openxmlformats.org/presentationml/2006/main">
  <p:tag name="KSO_WM_TEMPLATE_CATEGORY" val="custom"/>
  <p:tag name="KSO_WM_TEMPLATE_INDEX" val="20206032"/>
</p:tagLst>
</file>

<file path=ppt/tags/tag154.xml><?xml version="1.0" encoding="utf-8"?>
<p:tagLst xmlns:p="http://schemas.openxmlformats.org/presentationml/2006/main">
  <p:tag name="KSO_WM_TEMPLATE_CATEGORY" val="custom"/>
  <p:tag name="KSO_WM_TEMPLATE_INDEX" val="20206032"/>
</p:tagLst>
</file>

<file path=ppt/tags/tag155.xml><?xml version="1.0" encoding="utf-8"?>
<p:tagLst xmlns:p="http://schemas.openxmlformats.org/presentationml/2006/main">
  <p:tag name="KSO_WM_TEMPLATE_CATEGORY" val="custom"/>
  <p:tag name="KSO_WM_TEMPLATE_INDEX" val="20206032"/>
</p:tagLst>
</file>

<file path=ppt/tags/tag156.xml><?xml version="1.0" encoding="utf-8"?>
<p:tagLst xmlns:p="http://schemas.openxmlformats.org/presentationml/2006/main">
  <p:tag name="KSO_WM_TEMPLATE_CATEGORY" val="custom"/>
  <p:tag name="KSO_WM_TEMPLATE_INDEX" val="20206032"/>
</p:tagLst>
</file>

<file path=ppt/tags/tag157.xml><?xml version="1.0" encoding="utf-8"?>
<p:tagLst xmlns:p="http://schemas.openxmlformats.org/presentationml/2006/main">
  <p:tag name="KSO_WM_TEMPLATE_CATEGORY" val="custom"/>
  <p:tag name="KSO_WM_TEMPLATE_INDEX" val="20206032"/>
</p:tagLst>
</file>

<file path=ppt/tags/tag158.xml><?xml version="1.0" encoding="utf-8"?>
<p:tagLst xmlns:p="http://schemas.openxmlformats.org/presentationml/2006/main">
  <p:tag name="KSO_WM_TEMPLATE_CATEGORY" val="custom"/>
  <p:tag name="KSO_WM_TEMPLATE_INDEX" val="20206032"/>
</p:tagLst>
</file>

<file path=ppt/tags/tag159.xml><?xml version="1.0" encoding="utf-8"?>
<p:tagLst xmlns:p="http://schemas.openxmlformats.org/presentationml/2006/main">
  <p:tag name="KSO_WM_TEMPLATE_CATEGORY" val="custom"/>
  <p:tag name="KSO_WM_TEMPLATE_INDEX" val="2020603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TEMPLATE_CATEGORY" val="custom"/>
  <p:tag name="KSO_WM_TEMPLATE_INDEX" val="20206032"/>
</p:tagLst>
</file>

<file path=ppt/tags/tag161.xml><?xml version="1.0" encoding="utf-8"?>
<p:tagLst xmlns:p="http://schemas.openxmlformats.org/presentationml/2006/main">
  <p:tag name="KSO_WM_TEMPLATE_CATEGORY" val="custom"/>
  <p:tag name="KSO_WM_TEMPLATE_INDEX" val="20206032"/>
</p:tagLst>
</file>

<file path=ppt/tags/tag162.xml><?xml version="1.0" encoding="utf-8"?>
<p:tagLst xmlns:p="http://schemas.openxmlformats.org/presentationml/2006/main">
  <p:tag name="KSO_WM_TEMPLATE_CATEGORY" val="custom"/>
  <p:tag name="KSO_WM_TEMPLATE_INDEX" val="20206032"/>
</p:tagLst>
</file>

<file path=ppt/tags/tag163.xml><?xml version="1.0" encoding="utf-8"?>
<p:tagLst xmlns:p="http://schemas.openxmlformats.org/presentationml/2006/main">
  <p:tag name="KSO_WM_TEMPLATE_CATEGORY" val="custom"/>
  <p:tag name="KSO_WM_TEMPLATE_INDEX" val="20206032"/>
</p:tagLst>
</file>

<file path=ppt/tags/tag164.xml><?xml version="1.0" encoding="utf-8"?>
<p:tagLst xmlns:p="http://schemas.openxmlformats.org/presentationml/2006/main">
  <p:tag name="KSO_WM_TEMPLATE_CATEGORY" val="custom"/>
  <p:tag name="KSO_WM_TEMPLATE_INDEX" val="20206032"/>
</p:tagLst>
</file>

<file path=ppt/tags/tag165.xml><?xml version="1.0" encoding="utf-8"?>
<p:tagLst xmlns:p="http://schemas.openxmlformats.org/presentationml/2006/main">
  <p:tag name="KSO_WM_TEMPLATE_CATEGORY" val="custom"/>
  <p:tag name="KSO_WM_TEMPLATE_INDEX" val="20206032"/>
</p:tagLst>
</file>

<file path=ppt/tags/tag166.xml><?xml version="1.0" encoding="utf-8"?>
<p:tagLst xmlns:p="http://schemas.openxmlformats.org/presentationml/2006/main">
  <p:tag name="KSO_WM_TEMPLATE_CATEGORY" val="custom"/>
  <p:tag name="KSO_WM_TEMPLATE_INDEX" val="20206032"/>
</p:tagLst>
</file>

<file path=ppt/tags/tag167.xml><?xml version="1.0" encoding="utf-8"?>
<p:tagLst xmlns:p="http://schemas.openxmlformats.org/presentationml/2006/main">
  <p:tag name="KSO_WM_TEMPLATE_CATEGORY" val="custom"/>
  <p:tag name="KSO_WM_TEMPLATE_INDEX" val="2020603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xml><?xml version="1.0" encoding="utf-8"?>
<p:tagLst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0"/>
  <p:tag name="KSO_WM_UNIT_ID" val="_13*i*0"/>
  <p:tag name="KSO_WM_UNIT_BK_DARK_LIGHT" val="2"/>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0"/>
  <p:tag name="KSO_WM_UNIT_ID" val="_14*i*0"/>
  <p:tag name="KSO_WM_UNIT_BK_DARK_LIGHT" val="2"/>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0"/>
  <p:tag name="KSO_WM_UNIT_ID" val="_15*i*0"/>
  <p:tag name="KSO_WM_UNIT_BK_DARK_LIGHT" val="2"/>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WPS主题色">
      <a:dk1>
        <a:srgbClr val="000000"/>
      </a:dk1>
      <a:lt1>
        <a:srgbClr val="FFFFFF"/>
      </a:lt1>
      <a:dk2>
        <a:srgbClr val="E3F8FC"/>
      </a:dk2>
      <a:lt2>
        <a:srgbClr val="FFFFFF"/>
      </a:lt2>
      <a:accent1>
        <a:srgbClr val="70C6DA"/>
      </a:accent1>
      <a:accent2>
        <a:srgbClr val="6FB6EB"/>
      </a:accent2>
      <a:accent3>
        <a:srgbClr val="7FA4EE"/>
      </a:accent3>
      <a:accent4>
        <a:srgbClr val="9E90DF"/>
      </a:accent4>
      <a:accent5>
        <a:srgbClr val="C07DBD"/>
      </a:accent5>
      <a:accent6>
        <a:srgbClr val="DA6F91"/>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2762</Words>
  <Application>WPS 演示</Application>
  <PresentationFormat>宽屏</PresentationFormat>
  <Paragraphs>152</Paragraphs>
  <Slides>27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Arial</vt:lpstr>
      <vt:lpstr>宋体</vt:lpstr>
      <vt:lpstr>Wingdings</vt:lpstr>
      <vt:lpstr>幼圆</vt:lpstr>
      <vt:lpstr>汉仪乐喵体W</vt:lpstr>
      <vt:lpstr>微软雅黑</vt:lpstr>
      <vt:lpstr>Arial Unicode MS</vt:lpstr>
      <vt:lpstr>Calibri</vt:lpstr>
      <vt:lpstr>Office 主题​​</vt:lpstr>
      <vt:lpstr>孕前产前检查告知</vt:lpstr>
      <vt:lpstr>经过婚检，可以全面了解自身及对方的健康状况，对家庭幸福和睦、提高性生活质量、孕育健康后代至关重要。因此，婚检是保障后代健康的第一关，是出生缺陷综合防治的一级预防。</vt:lpstr>
      <vt:lpstr>PowerPoint 演示文稿</vt:lpstr>
      <vt:lpstr>孕早期健康管理</vt:lpstr>
      <vt:lpstr>孕0-5周</vt:lpstr>
      <vt:lpstr>6~13+6周 </vt:lpstr>
      <vt:lpstr>PowerPoint 演示文稿</vt:lpstr>
      <vt:lpstr>PowerPoint 演示文稿</vt:lpstr>
      <vt:lpstr>14-19+6周</vt:lpstr>
      <vt:lpstr>PowerPoint 演示文稿</vt:lpstr>
      <vt:lpstr>PowerPoint 演示文稿</vt:lpstr>
      <vt:lpstr>20-23+6周</vt:lpstr>
      <vt:lpstr>孕24-27+6周</vt:lpstr>
      <vt:lpstr>PowerPoint 演示文稿</vt:lpstr>
      <vt:lpstr>28-31+6周 </vt:lpstr>
      <vt:lpstr>孕32-34+6周</vt:lpstr>
      <vt:lpstr>孕35-37周</vt:lpstr>
      <vt:lpstr>孕37-40+6周</vt:lpstr>
      <vt:lpstr>孕37-40+6周</vt:lpstr>
      <vt:lpstr>PowerPoint 演示文稿</vt:lpstr>
      <vt:lpstr>PowerPoint 演示文稿</vt:lpstr>
      <vt:lpstr>超声检查</vt:lpstr>
      <vt:lpstr>NT、系统彩超检查及小排畸</vt:lpstr>
      <vt:lpstr>心电图检查、GBS筛查</vt:lpstr>
      <vt:lpstr>尿检告知</vt:lpstr>
      <vt:lpstr>每一次的产检对于孕妈妈和宝宝都至关重要，但由于缺乏经验很多孕妈妈在产检过程中都处于“迷茫”状态，其实主要提前掌握孕期产检攻略就可以帮助孕妈妈做到心中有数，从容应对！</vt:lpstr>
      <vt:lpstr>播州区人民医院祝您好孕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5</cp:revision>
  <dcterms:created xsi:type="dcterms:W3CDTF">2025-03-16T01:47:00Z</dcterms:created>
  <dcterms:modified xsi:type="dcterms:W3CDTF">2025-03-16T04:27:37Z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