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8"/>
  </p:notesMasterIdLst>
  <p:handoutMasterIdLst>
    <p:handoutMasterId r:id="rId25"/>
  </p:handoutMasterIdLst>
  <p:sldIdLst>
    <p:sldId id="256" r:id="rId6"/>
    <p:sldId id="344" r:id="rId7"/>
    <p:sldId id="345" r:id="rId9"/>
    <p:sldId id="258" r:id="rId10"/>
    <p:sldId id="259" r:id="rId11"/>
    <p:sldId id="292" r:id="rId12"/>
    <p:sldId id="293" r:id="rId13"/>
    <p:sldId id="260" r:id="rId14"/>
    <p:sldId id="261" r:id="rId15"/>
    <p:sldId id="318" r:id="rId16"/>
    <p:sldId id="317" r:id="rId17"/>
    <p:sldId id="262" r:id="rId18"/>
    <p:sldId id="263" r:id="rId19"/>
    <p:sldId id="314" r:id="rId20"/>
    <p:sldId id="286" r:id="rId21"/>
    <p:sldId id="279" r:id="rId22"/>
    <p:sldId id="309" r:id="rId23"/>
    <p:sldId id="291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00"/>
    <a:srgbClr val="000000"/>
    <a:srgbClr val="663300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06"/>
    <p:restoredTop sz="94634"/>
  </p:normalViewPr>
  <p:slideViewPr>
    <p:cSldViewPr showGuides="1">
      <p:cViewPr>
        <p:scale>
          <a:sx n="100" d="100"/>
          <a:sy n="100" d="100"/>
        </p:scale>
        <p:origin x="-1032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EFC67C-D2D3-4F0E-925A-F560C814A25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BE1-65D1-431D-9F00-262AEDA4A5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969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17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198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789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632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837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451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885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病因</a:t>
            </a:r>
            <a:endParaRPr lang="zh-CN" altLang="en-US" b="1" dirty="0"/>
          </a:p>
          <a:p>
            <a:pPr lvl="0" eaLnBrk="1" hangingPunct="1"/>
            <a:r>
              <a:rPr lang="zh-CN" altLang="en-US" dirty="0"/>
              <a:t>大部分肛瘘由直肠肛管周围脓肿引起，因此内口多在齿状线上肛窦处，脓肿自行破溃或切开引流处形成外口，位于肛周皮肤上。由于外口生长较快，脓肿常假性愈合，导致脓肿反复发作破溃或切开，形成多个瘘管和外口，使单纯性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331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536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765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2221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E3F54E-0F38-4F4D-AA78-951C03070489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 noRot="1"/>
          </p:cNvSpPr>
          <p:nvPr>
            <p:ph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EB384-ACC8-4948-A1CD-8E3486CD5DA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 noRot="1"/>
          </p:cNvSpPr>
          <p:nvPr>
            <p:ph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623CB-F514-495E-9C72-BE062D031B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354996-9829-4019-B540-571912A4F8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1.jpe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TextBox 3"/>
          <p:cNvSpPr txBox="1"/>
          <p:nvPr/>
        </p:nvSpPr>
        <p:spPr>
          <a:xfrm>
            <a:off x="1259205" y="1484630"/>
            <a:ext cx="6929438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 dirty="0">
                <a:solidFill>
                  <a:srgbClr val="FBF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6000" b="1" dirty="0">
                <a:solidFill>
                  <a:srgbClr val="FBF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肛瘘健康小讲座</a:t>
            </a:r>
            <a:endParaRPr lang="zh-CN" altLang="en-US" sz="6000" b="1" dirty="0">
              <a:solidFill>
                <a:srgbClr val="FBFE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标题 3"/>
          <p:cNvSpPr>
            <a:spLocks noGrp="1"/>
          </p:cNvSpPr>
          <p:nvPr>
            <p:ph type="ctrTitle"/>
          </p:nvPr>
        </p:nvSpPr>
        <p:spPr>
          <a:xfrm>
            <a:off x="4286250" y="4143375"/>
            <a:ext cx="4857750" cy="928688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sz="3200" b="1" dirty="0">
                <a:solidFill>
                  <a:srgbClr val="FBFE00"/>
                </a:solidFill>
              </a:rPr>
              <a:t>播州区人民医院</a:t>
            </a:r>
            <a:endParaRPr lang="zh-CN" altLang="en-US" sz="3200" b="1" dirty="0">
              <a:solidFill>
                <a:srgbClr val="FBFE00"/>
              </a:solidFill>
            </a:endParaRPr>
          </a:p>
        </p:txBody>
      </p:sp>
      <p:sp>
        <p:nvSpPr>
          <p:cNvPr id="7172" name="副标题 4"/>
          <p:cNvSpPr>
            <a:spLocks noGrp="1"/>
          </p:cNvSpPr>
          <p:nvPr>
            <p:ph type="subTitle" idx="1"/>
          </p:nvPr>
        </p:nvSpPr>
        <p:spPr>
          <a:xfrm>
            <a:off x="5072063" y="5072063"/>
            <a:ext cx="4071937" cy="1071562"/>
          </a:xfrm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r>
              <a:rPr lang="zh-CN" altLang="en-US" sz="2800" b="1" kern="1200" dirty="0">
                <a:solidFill>
                  <a:srgbClr val="FBFE00"/>
                </a:solidFill>
                <a:latin typeface="+mn-lt"/>
                <a:ea typeface="+mn-ea"/>
                <a:cs typeface="+mn-cs"/>
              </a:rPr>
              <a:t>肛肠科</a:t>
            </a:r>
            <a:endParaRPr lang="zh-CN" altLang="en-US" sz="2800" b="1" kern="1200" dirty="0">
              <a:solidFill>
                <a:srgbClr val="FBFE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571625"/>
            <a:ext cx="4230688" cy="452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2" descr="文教0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42938"/>
            <a:ext cx="4214813" cy="485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8675" name="Picture 4" descr="肛瘘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14375"/>
            <a:ext cx="3786188" cy="359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肛瘘2"/>
          <p:cNvPicPr>
            <a:picLocks noChangeAspect="1"/>
          </p:cNvPicPr>
          <p:nvPr/>
        </p:nvPicPr>
        <p:blipFill>
          <a:blip r:embed="rId3"/>
          <a:srcRect l="17369" t="30107"/>
          <a:stretch>
            <a:fillRect/>
          </a:stretch>
        </p:blipFill>
        <p:spPr>
          <a:xfrm>
            <a:off x="4071938" y="1857375"/>
            <a:ext cx="4714875" cy="3824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2"/>
          <p:cNvSpPr/>
          <p:nvPr/>
        </p:nvSpPr>
        <p:spPr>
          <a:xfrm>
            <a:off x="611188" y="692150"/>
            <a:ext cx="8001000" cy="407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检查：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检查时在肛周皮肤上可见到单个或多个外口，呈红色乳头状隆起，挤压时有脓液或脓血性分泌物排出。外口的数目及与肛门的位置关系对诊断肛瘘很有帮助：外口数目越多，距离肛缘越远，肛瘘越复杂。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2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Rectangle 3"/>
          <p:cNvSpPr/>
          <p:nvPr/>
        </p:nvSpPr>
        <p:spPr>
          <a:xfrm>
            <a:off x="539115" y="404495"/>
            <a:ext cx="82677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治疗：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肛瘘不能自愈。不治疗会反复发作直肠肛管周围脓肿，因此必须手术治疗。治疗原则是将瘘管切开，形成敞开的创面，促使愈合。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68" name="Picture 5" descr="360se_picture"/>
          <p:cNvPicPr>
            <a:picLocks noChangeAspect="1"/>
          </p:cNvPicPr>
          <p:nvPr/>
        </p:nvPicPr>
        <p:blipFill>
          <a:blip r:embed="rId2"/>
          <a:srcRect r="34073" b="36459"/>
          <a:stretch>
            <a:fillRect/>
          </a:stretch>
        </p:blipFill>
        <p:spPr>
          <a:xfrm>
            <a:off x="251460" y="2924810"/>
            <a:ext cx="8636000" cy="379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867" name="矩形 2"/>
          <p:cNvSpPr/>
          <p:nvPr/>
        </p:nvSpPr>
        <p:spPr>
          <a:xfrm>
            <a:off x="285750" y="285750"/>
            <a:ext cx="82867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73742854" name="图片 1073742853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548640"/>
            <a:ext cx="4329430" cy="3636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5" name="图片 1073742854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10" y="2708910"/>
            <a:ext cx="4170045" cy="3910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298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" y="408940"/>
            <a:ext cx="4129405" cy="3721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30" y="2675255"/>
            <a:ext cx="4104640" cy="36150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7346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Rectangle 4"/>
          <p:cNvSpPr/>
          <p:nvPr/>
        </p:nvSpPr>
        <p:spPr>
          <a:xfrm>
            <a:off x="539115" y="188595"/>
            <a:ext cx="8390255" cy="6921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3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肛瘘的健康教育：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r>
              <a:rPr sz="2800" b="1" dirty="0">
                <a:latin typeface="Arial" panose="020B0604020202020204" pitchFamily="34" charset="0"/>
                <a:ea typeface="宋体" panose="02010600030101010101" pitchFamily="2" charset="-122"/>
              </a:rPr>
              <a:t>1.保持正常大便，避免腹泻和便秘。适当活动，避免久坐、久卧。</a:t>
            </a:r>
            <a:endParaRPr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r>
              <a:rPr sz="2800" b="1" dirty="0">
                <a:latin typeface="Arial" panose="020B0604020202020204" pitchFamily="34" charset="0"/>
                <a:ea typeface="宋体" panose="02010600030101010101" pitchFamily="2" charset="-122"/>
              </a:rPr>
              <a:t>2.注意肛门卫生，便后清洗肛门。保持肛门部清洁干燥。勤换内裤。</a:t>
            </a:r>
            <a:endParaRPr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r>
              <a:rPr sz="2800" b="1" dirty="0">
                <a:latin typeface="Arial" panose="020B0604020202020204" pitchFamily="34" charset="0"/>
                <a:ea typeface="宋体" panose="02010600030101010101" pitchFamily="2" charset="-122"/>
              </a:rPr>
              <a:t>3.宜进食清淡新鲜且易消化的食物，新鲜的蔬菜如黄花菜、青菜、番茄、丝瓜等。忌辛辣香燥之品、海鲜发物、油炸类食品、辣椒等。可多食富有营养的食物，如瘦肉汤、黑鱼汤、火腿汤、鸽子汤、甲鱼汤等，以增加营养，补充足量的蛋白。</a:t>
            </a:r>
            <a:endParaRPr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r>
              <a:rPr sz="2800" b="1" dirty="0">
                <a:latin typeface="Arial" panose="020B0604020202020204" pitchFamily="34" charset="0"/>
                <a:ea typeface="宋体" panose="02010600030101010101" pitchFamily="2" charset="-122"/>
              </a:rPr>
              <a:t>4.肠燥便秘者可食柿子、香蕉、莲子、菱角、荸荠、核桃仁等。</a:t>
            </a:r>
            <a:endParaRPr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08280" y="116840"/>
            <a:ext cx="859917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>
                <a:ea typeface="宋体" panose="02010600030101010101" pitchFamily="2" charset="-122"/>
              </a:rPr>
              <a:t>5</a:t>
            </a:r>
            <a:r>
              <a:rPr lang="zh-CN" sz="3200">
                <a:ea typeface="宋体" panose="02010600030101010101" pitchFamily="2" charset="-122"/>
              </a:rPr>
              <a:t>．防治便秘和腹泻，对预防肛周脓肿与肛瘘形成有重要意义。 </a:t>
            </a:r>
            <a:endParaRPr lang="zh-CN" sz="3200">
              <a:ea typeface="宋体" panose="02010600030101010101" pitchFamily="2" charset="-122"/>
            </a:endParaRPr>
          </a:p>
          <a:p>
            <a:r>
              <a:rPr lang="en-US" altLang="zh-CN" sz="3200">
                <a:ea typeface="宋体" panose="02010600030101010101" pitchFamily="2" charset="-122"/>
              </a:rPr>
              <a:t>6</a:t>
            </a:r>
            <a:r>
              <a:rPr lang="zh-CN" sz="3200">
                <a:ea typeface="宋体" panose="02010600030101010101" pitchFamily="2" charset="-122"/>
              </a:rPr>
              <a:t>．一旦发生肛门直肠周围脓肿，应早期医治，以防其蔓延、扩散</a:t>
            </a:r>
            <a:r>
              <a:rPr lang="zh-CN" sz="1400">
                <a:ea typeface="宋体" panose="02010600030101010101" pitchFamily="2" charset="-122"/>
              </a:rPr>
              <a:t>。 </a:t>
            </a:r>
            <a:endParaRPr lang="zh-CN" altLang="en-US"/>
          </a:p>
        </p:txBody>
      </p:sp>
      <p:pic>
        <p:nvPicPr>
          <p:cNvPr id="1073742856" name="图片 1073742855" descr="211"/>
          <p:cNvPicPr>
            <a:picLocks noRot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060575"/>
            <a:ext cx="7817485" cy="4770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7826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7828" name="Rectangle 5"/>
          <p:cNvSpPr/>
          <p:nvPr/>
        </p:nvSpPr>
        <p:spPr>
          <a:xfrm rot="180000">
            <a:off x="1941830" y="3714115"/>
            <a:ext cx="541718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prstTxWarp prst="textCircle">
              <a:avLst/>
            </a:prstTxWarp>
            <a:spAutoFit/>
          </a:bodyPr>
          <a:p>
            <a:pPr>
              <a:spcBef>
                <a:spcPct val="30000"/>
              </a:spcBef>
            </a:pPr>
            <a:r>
              <a:rPr lang="zh-CN" altLang="en-US" sz="4000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8800" b="1" dirty="0"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华文行楷" pitchFamily="2" charset="-122"/>
                <a:ea typeface="华文行楷" pitchFamily="2" charset="-122"/>
              </a:rPr>
              <a:t>谢谢聆听！</a:t>
            </a:r>
            <a:endParaRPr lang="zh-CN" altLang="en-US" sz="8800" b="1" dirty="0">
              <a:solidFill>
                <a:srgbClr val="92D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47953" y="1772749"/>
            <a:ext cx="5516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祝您早日康复！</a:t>
            </a:r>
            <a:endParaRPr lang="zh-CN" altLang="en-US" sz="6000" b="1" dirty="0" smtClean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 rot="20340000">
            <a:off x="699135" y="791210"/>
            <a:ext cx="59956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>
                <a:rot lat="1800000" lon="1200000" rev="21300000"/>
              </a:camera>
              <a:lightRig rig="threePt" dir="t"/>
            </a:scene3d>
          </a:bodyPr>
          <a:p>
            <a:pPr algn="ctr"/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您认识肛瘘吗</a:t>
            </a:r>
            <a:r>
              <a:rPr lang="en-US" altLang="zh-CN" sz="72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?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73742854" name="图片 1073742853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3068955"/>
            <a:ext cx="4085590" cy="2776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2" name="图片 1073742851" descr="d245f2d2-2939-4775-a068-36fa7f7e5a1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370" y="3068955"/>
            <a:ext cx="3966845" cy="2776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 rot="20340000">
            <a:off x="699135" y="791210"/>
            <a:ext cx="59956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>
                <a:rot lat="1800000" lon="1200000" rev="21300000"/>
              </a:camera>
              <a:lightRig rig="threePt" dir="t"/>
            </a:scene3d>
          </a:bodyPr>
          <a:p>
            <a:pPr algn="ctr"/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您认识肛瘘吗</a:t>
            </a:r>
            <a:r>
              <a:rPr lang="en-US" altLang="zh-CN" sz="72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?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73742856" name="图片 1073742855" descr="u=570747951,743748534&amp;fm=0&amp;gp=0"/>
          <p:cNvPicPr>
            <a:picLocks noRot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3212465"/>
            <a:ext cx="4020820" cy="2813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1" name="图片 1073742850" descr="文教0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65" y="3284855"/>
            <a:ext cx="3763645" cy="2766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482600" y="332740"/>
            <a:ext cx="8058785" cy="1906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定义：</a:t>
            </a:r>
            <a:endParaRPr lang="zh-CN" altLang="en-US" sz="4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直肠肛管与肛门周围皮肤之间的感染性通道，约占肛肠疾病的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25%</a:t>
            </a: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，仅次于痔。由内口、瘘管、外口三部分组成。内口常位于直肠下部或肛管，多为一个；外口在肛周皮肤上，可为一个或多个，经久不愈或间歇性反复发作。</a:t>
            </a:r>
            <a:endParaRPr lang="zh-CN" altLang="en-US" sz="1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1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73742850" name="图片 1073742849" descr="文教073"/>
          <p:cNvPicPr>
            <a:picLocks noRot="1"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179070" y="2420620"/>
            <a:ext cx="8714105" cy="4189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500" y="836613"/>
            <a:ext cx="7313613" cy="4707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病因：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主要是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感染，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大肠杆菌、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结核杆菌、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肛隐窝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肛腺导管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肛腺         肛周脓肿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变形杆菌，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脓液在肛周流窜或在肠粘膜下滞留，当脓肿自溃或切开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形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肛瘘，因化脓性感染发展而成的肛瘘约占肛瘘的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95%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以上，其次是克罗恩病、直肠炎、直肠癌等。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243" name="AutoShape 5"/>
          <p:cNvSpPr/>
          <p:nvPr/>
        </p:nvSpPr>
        <p:spPr>
          <a:xfrm>
            <a:off x="4929188" y="2428875"/>
            <a:ext cx="928687" cy="142875"/>
          </a:xfrm>
          <a:prstGeom prst="rightArrow">
            <a:avLst>
              <a:gd name="adj1" fmla="val 50000"/>
              <a:gd name="adj2" fmla="val 54994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1928813" y="1857375"/>
            <a:ext cx="285750" cy="121443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571500" y="1071563"/>
            <a:ext cx="7858125" cy="4831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形成和发展：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可分为以下几个阶段：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早期细菌入侵阶段：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（二）脓液形成阶段：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（三）瘘道形成阶段：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533400"/>
            <a:ext cx="7643813" cy="5513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4"/>
          <p:cNvSpPr txBox="1"/>
          <p:nvPr/>
        </p:nvSpPr>
        <p:spPr>
          <a:xfrm>
            <a:off x="1928813" y="6215063"/>
            <a:ext cx="42672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6F1C0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  <a:r>
              <a:rPr lang="zh-CN" altLang="en-US" sz="2400" b="1" dirty="0">
                <a:solidFill>
                  <a:srgbClr val="6F1C0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肛腺感染学说示意图</a:t>
            </a:r>
            <a:endParaRPr lang="zh-CN" altLang="en-US" sz="2400" b="1" dirty="0">
              <a:solidFill>
                <a:srgbClr val="6F1C0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8753" y="115888"/>
            <a:ext cx="8429625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分类：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按瘘管位置高低（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1975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年全国肛肠学术会议统一分类标准以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外括约肌深部为界限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此种分类方法，临床较为常用。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）低位肛瘘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  瘘管位于外括约肌深部以下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）高位肛瘘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  瘘管位于外括约肌深部以上。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2531" name="Picture 6" descr="353e4363b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2977515"/>
            <a:ext cx="8409305" cy="3719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/>
          <p:nvPr/>
        </p:nvSpPr>
        <p:spPr>
          <a:xfrm>
            <a:off x="1403350" y="692150"/>
            <a:ext cx="4572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505" y="405130"/>
            <a:ext cx="8507095" cy="5569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临床表现：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肛瘘外口反复流出少量脓性、血性、粘液性分泌物为主要症状，较大的高位肛瘘，因瘘管位于括约肌外，不受括约肌控制，常有粪便及气体排出。由于分泌物的刺激，使肛门部潮湿、瘙痒，有时形成湿疹。当外口愈合，瘘管中有脓肿形成时，可感到明显疼痛，同时伴有寒战、高热、乏力等全身感染症状，脓肿穿破或切开引流后，症状缓解。上述症状反复发作是瘘管的临床特点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欢天喜地">
  <a:themeElements>
    <a:clrScheme name="欢天喜地 1">
      <a:dk1>
        <a:srgbClr val="C0C0C0"/>
      </a:dk1>
      <a:lt1>
        <a:srgbClr val="FFFFFF"/>
      </a:lt1>
      <a:dk2>
        <a:srgbClr val="FFA679"/>
      </a:dk2>
      <a:lt2>
        <a:srgbClr val="FFFF66"/>
      </a:lt2>
      <a:accent1>
        <a:srgbClr val="9C9CBE"/>
      </a:accent1>
      <a:accent2>
        <a:srgbClr val="FFFFCC"/>
      </a:accent2>
      <a:accent3>
        <a:srgbClr val="FFD0BE"/>
      </a:accent3>
      <a:accent4>
        <a:srgbClr val="DADADA"/>
      </a:accent4>
      <a:accent5>
        <a:srgbClr val="CBCBDB"/>
      </a:accent5>
      <a:accent6>
        <a:srgbClr val="E7E7B9"/>
      </a:accent6>
      <a:hlink>
        <a:srgbClr val="CCECFF"/>
      </a:hlink>
      <a:folHlink>
        <a:srgbClr val="99FF66"/>
      </a:folHlink>
    </a:clrScheme>
    <a:fontScheme name="欢天喜地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欢天喜地 1">
        <a:dk1>
          <a:srgbClr val="C0C0C0"/>
        </a:dk1>
        <a:lt1>
          <a:srgbClr val="FFFFFF"/>
        </a:lt1>
        <a:dk2>
          <a:srgbClr val="FFA679"/>
        </a:dk2>
        <a:lt2>
          <a:srgbClr val="FFFF66"/>
        </a:lt2>
        <a:accent1>
          <a:srgbClr val="9C9CBE"/>
        </a:accent1>
        <a:accent2>
          <a:srgbClr val="FFFFCC"/>
        </a:accent2>
        <a:accent3>
          <a:srgbClr val="FFD0BE"/>
        </a:accent3>
        <a:accent4>
          <a:srgbClr val="DADADA"/>
        </a:accent4>
        <a:accent5>
          <a:srgbClr val="CBCBDB"/>
        </a:accent5>
        <a:accent6>
          <a:srgbClr val="E7E7B9"/>
        </a:accent6>
        <a:hlink>
          <a:srgbClr val="CCECFF"/>
        </a:hlink>
        <a:folHlink>
          <a:srgbClr val="99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2">
        <a:dk1>
          <a:srgbClr val="B2B2B2"/>
        </a:dk1>
        <a:lt1>
          <a:srgbClr val="FFFFFF"/>
        </a:lt1>
        <a:dk2>
          <a:srgbClr val="EBA18D"/>
        </a:dk2>
        <a:lt2>
          <a:srgbClr val="FFFFFF"/>
        </a:lt2>
        <a:accent1>
          <a:srgbClr val="C97F94"/>
        </a:accent1>
        <a:accent2>
          <a:srgbClr val="CC99FF"/>
        </a:accent2>
        <a:accent3>
          <a:srgbClr val="F3CDC5"/>
        </a:accent3>
        <a:accent4>
          <a:srgbClr val="DADADA"/>
        </a:accent4>
        <a:accent5>
          <a:srgbClr val="E1C0C8"/>
        </a:accent5>
        <a:accent6>
          <a:srgbClr val="B98AE7"/>
        </a:accent6>
        <a:hlink>
          <a:srgbClr val="FFFF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3">
        <a:dk1>
          <a:srgbClr val="000000"/>
        </a:dk1>
        <a:lt1>
          <a:srgbClr val="FFFFFF"/>
        </a:lt1>
        <a:dk2>
          <a:srgbClr val="FFFF00"/>
        </a:dk2>
        <a:lt2>
          <a:srgbClr val="C0C0C0"/>
        </a:lt2>
        <a:accent1>
          <a:srgbClr val="FEE2E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EEEEE"/>
        </a:accent5>
        <a:accent6>
          <a:srgbClr val="E7E7E7"/>
        </a:accent6>
        <a:hlink>
          <a:srgbClr val="FFFFCC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4">
        <a:dk1>
          <a:srgbClr val="C0C0C0"/>
        </a:dk1>
        <a:lt1>
          <a:srgbClr val="FFFFFF"/>
        </a:lt1>
        <a:dk2>
          <a:srgbClr val="E0A172"/>
        </a:dk2>
        <a:lt2>
          <a:srgbClr val="FFFF99"/>
        </a:lt2>
        <a:accent1>
          <a:srgbClr val="89A3AB"/>
        </a:accent1>
        <a:accent2>
          <a:srgbClr val="CCCCFF"/>
        </a:accent2>
        <a:accent3>
          <a:srgbClr val="EDCDBC"/>
        </a:accent3>
        <a:accent4>
          <a:srgbClr val="DADADA"/>
        </a:accent4>
        <a:accent5>
          <a:srgbClr val="C4CED2"/>
        </a:accent5>
        <a:accent6>
          <a:srgbClr val="B9B9E7"/>
        </a:accent6>
        <a:hlink>
          <a:srgbClr val="4D4D4D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5">
        <a:dk1>
          <a:srgbClr val="B2B2B2"/>
        </a:dk1>
        <a:lt1>
          <a:srgbClr val="FFFF66"/>
        </a:lt1>
        <a:dk2>
          <a:srgbClr val="D5E2CC"/>
        </a:dk2>
        <a:lt2>
          <a:srgbClr val="FFFFFF"/>
        </a:lt2>
        <a:accent1>
          <a:srgbClr val="859AC3"/>
        </a:accent1>
        <a:accent2>
          <a:srgbClr val="66CCFF"/>
        </a:accent2>
        <a:accent3>
          <a:srgbClr val="E7EEE2"/>
        </a:accent3>
        <a:accent4>
          <a:srgbClr val="DADA56"/>
        </a:accent4>
        <a:accent5>
          <a:srgbClr val="C2CADE"/>
        </a:accent5>
        <a:accent6>
          <a:srgbClr val="5CB9E7"/>
        </a:accent6>
        <a:hlink>
          <a:srgbClr val="0000CC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6">
        <a:dk1>
          <a:srgbClr val="C0C0C0"/>
        </a:dk1>
        <a:lt1>
          <a:srgbClr val="FFFFCC"/>
        </a:lt1>
        <a:dk2>
          <a:srgbClr val="FFCC99"/>
        </a:dk2>
        <a:lt2>
          <a:srgbClr val="000000"/>
        </a:lt2>
        <a:accent1>
          <a:srgbClr val="73A78D"/>
        </a:accent1>
        <a:accent2>
          <a:srgbClr val="CC3399"/>
        </a:accent2>
        <a:accent3>
          <a:srgbClr val="FFE2CA"/>
        </a:accent3>
        <a:accent4>
          <a:srgbClr val="DADAAE"/>
        </a:accent4>
        <a:accent5>
          <a:srgbClr val="BCD0C5"/>
        </a:accent5>
        <a:accent6>
          <a:srgbClr val="B92D8A"/>
        </a:accent6>
        <a:hlink>
          <a:srgbClr val="CCEC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欢天喜地 7">
        <a:dk1>
          <a:srgbClr val="000066"/>
        </a:dk1>
        <a:lt1>
          <a:srgbClr val="F48E6E"/>
        </a:lt1>
        <a:dk2>
          <a:srgbClr val="FFFF99"/>
        </a:dk2>
        <a:lt2>
          <a:srgbClr val="C0C0C0"/>
        </a:lt2>
        <a:accent1>
          <a:srgbClr val="E8E8CE"/>
        </a:accent1>
        <a:accent2>
          <a:srgbClr val="3333CC"/>
        </a:accent2>
        <a:accent3>
          <a:srgbClr val="F8C6BA"/>
        </a:accent3>
        <a:accent4>
          <a:srgbClr val="000056"/>
        </a:accent4>
        <a:accent5>
          <a:srgbClr val="F2F2E3"/>
        </a:accent5>
        <a:accent6>
          <a:srgbClr val="2D2DB9"/>
        </a:accent6>
        <a:hlink>
          <a:srgbClr val="FFFF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欢天喜地 8">
        <a:dk1>
          <a:srgbClr val="B2B2B2"/>
        </a:dk1>
        <a:lt1>
          <a:srgbClr val="66FFFF"/>
        </a:lt1>
        <a:dk2>
          <a:srgbClr val="FFCCCC"/>
        </a:dk2>
        <a:lt2>
          <a:srgbClr val="660066"/>
        </a:lt2>
        <a:accent1>
          <a:srgbClr val="7592B1"/>
        </a:accent1>
        <a:accent2>
          <a:srgbClr val="008080"/>
        </a:accent2>
        <a:accent3>
          <a:srgbClr val="FFE2E2"/>
        </a:accent3>
        <a:accent4>
          <a:srgbClr val="56DADA"/>
        </a:accent4>
        <a:accent5>
          <a:srgbClr val="BDC7D5"/>
        </a:accent5>
        <a:accent6>
          <a:srgbClr val="007373"/>
        </a:accent6>
        <a:hlink>
          <a:srgbClr val="FF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欢天喜地">
  <a:themeElements>
    <a:clrScheme name="2_欢天喜地 1">
      <a:dk1>
        <a:srgbClr val="C0C0C0"/>
      </a:dk1>
      <a:lt1>
        <a:srgbClr val="FFFFFF"/>
      </a:lt1>
      <a:dk2>
        <a:srgbClr val="FFA679"/>
      </a:dk2>
      <a:lt2>
        <a:srgbClr val="FFFF66"/>
      </a:lt2>
      <a:accent1>
        <a:srgbClr val="9C9CBE"/>
      </a:accent1>
      <a:accent2>
        <a:srgbClr val="FFFFCC"/>
      </a:accent2>
      <a:accent3>
        <a:srgbClr val="FFD0BE"/>
      </a:accent3>
      <a:accent4>
        <a:srgbClr val="DADADA"/>
      </a:accent4>
      <a:accent5>
        <a:srgbClr val="CBCBDB"/>
      </a:accent5>
      <a:accent6>
        <a:srgbClr val="E7E7B9"/>
      </a:accent6>
      <a:hlink>
        <a:srgbClr val="CCECFF"/>
      </a:hlink>
      <a:folHlink>
        <a:srgbClr val="99FF66"/>
      </a:folHlink>
    </a:clrScheme>
    <a:fontScheme name="2_欢天喜地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欢天喜地 1">
        <a:dk1>
          <a:srgbClr val="C0C0C0"/>
        </a:dk1>
        <a:lt1>
          <a:srgbClr val="FFFFFF"/>
        </a:lt1>
        <a:dk2>
          <a:srgbClr val="FFA679"/>
        </a:dk2>
        <a:lt2>
          <a:srgbClr val="FFFF66"/>
        </a:lt2>
        <a:accent1>
          <a:srgbClr val="9C9CBE"/>
        </a:accent1>
        <a:accent2>
          <a:srgbClr val="FFFFCC"/>
        </a:accent2>
        <a:accent3>
          <a:srgbClr val="FFD0BE"/>
        </a:accent3>
        <a:accent4>
          <a:srgbClr val="DADADA"/>
        </a:accent4>
        <a:accent5>
          <a:srgbClr val="CBCBDB"/>
        </a:accent5>
        <a:accent6>
          <a:srgbClr val="E7E7B9"/>
        </a:accent6>
        <a:hlink>
          <a:srgbClr val="CCECFF"/>
        </a:hlink>
        <a:folHlink>
          <a:srgbClr val="99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欢天喜地 2">
        <a:dk1>
          <a:srgbClr val="B2B2B2"/>
        </a:dk1>
        <a:lt1>
          <a:srgbClr val="FFFFFF"/>
        </a:lt1>
        <a:dk2>
          <a:srgbClr val="EBA18D"/>
        </a:dk2>
        <a:lt2>
          <a:srgbClr val="FFFFFF"/>
        </a:lt2>
        <a:accent1>
          <a:srgbClr val="C97F94"/>
        </a:accent1>
        <a:accent2>
          <a:srgbClr val="CC99FF"/>
        </a:accent2>
        <a:accent3>
          <a:srgbClr val="F3CDC5"/>
        </a:accent3>
        <a:accent4>
          <a:srgbClr val="DADADA"/>
        </a:accent4>
        <a:accent5>
          <a:srgbClr val="E1C0C8"/>
        </a:accent5>
        <a:accent6>
          <a:srgbClr val="B98AE7"/>
        </a:accent6>
        <a:hlink>
          <a:srgbClr val="FFFF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欢天喜地 3">
        <a:dk1>
          <a:srgbClr val="000000"/>
        </a:dk1>
        <a:lt1>
          <a:srgbClr val="FFFFFF"/>
        </a:lt1>
        <a:dk2>
          <a:srgbClr val="FFFF00"/>
        </a:dk2>
        <a:lt2>
          <a:srgbClr val="C0C0C0"/>
        </a:lt2>
        <a:accent1>
          <a:srgbClr val="FEE2E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EEEEE"/>
        </a:accent5>
        <a:accent6>
          <a:srgbClr val="E7E7E7"/>
        </a:accent6>
        <a:hlink>
          <a:srgbClr val="FFFFCC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欢天喜地 4">
        <a:dk1>
          <a:srgbClr val="C0C0C0"/>
        </a:dk1>
        <a:lt1>
          <a:srgbClr val="FFFFFF"/>
        </a:lt1>
        <a:dk2>
          <a:srgbClr val="E0A172"/>
        </a:dk2>
        <a:lt2>
          <a:srgbClr val="FFFF99"/>
        </a:lt2>
        <a:accent1>
          <a:srgbClr val="89A3AB"/>
        </a:accent1>
        <a:accent2>
          <a:srgbClr val="CCCCFF"/>
        </a:accent2>
        <a:accent3>
          <a:srgbClr val="EDCDBC"/>
        </a:accent3>
        <a:accent4>
          <a:srgbClr val="DADADA"/>
        </a:accent4>
        <a:accent5>
          <a:srgbClr val="C4CED2"/>
        </a:accent5>
        <a:accent6>
          <a:srgbClr val="B9B9E7"/>
        </a:accent6>
        <a:hlink>
          <a:srgbClr val="4D4D4D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欢天喜地 5">
        <a:dk1>
          <a:srgbClr val="B2B2B2"/>
        </a:dk1>
        <a:lt1>
          <a:srgbClr val="FFFF66"/>
        </a:lt1>
        <a:dk2>
          <a:srgbClr val="D5E2CC"/>
        </a:dk2>
        <a:lt2>
          <a:srgbClr val="FFFFFF"/>
        </a:lt2>
        <a:accent1>
          <a:srgbClr val="859AC3"/>
        </a:accent1>
        <a:accent2>
          <a:srgbClr val="66CCFF"/>
        </a:accent2>
        <a:accent3>
          <a:srgbClr val="E7EEE2"/>
        </a:accent3>
        <a:accent4>
          <a:srgbClr val="DADA56"/>
        </a:accent4>
        <a:accent5>
          <a:srgbClr val="C2CADE"/>
        </a:accent5>
        <a:accent6>
          <a:srgbClr val="5CB9E7"/>
        </a:accent6>
        <a:hlink>
          <a:srgbClr val="0000CC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欢天喜地 6">
        <a:dk1>
          <a:srgbClr val="C0C0C0"/>
        </a:dk1>
        <a:lt1>
          <a:srgbClr val="FFFFCC"/>
        </a:lt1>
        <a:dk2>
          <a:srgbClr val="FFCC99"/>
        </a:dk2>
        <a:lt2>
          <a:srgbClr val="000000"/>
        </a:lt2>
        <a:accent1>
          <a:srgbClr val="73A78D"/>
        </a:accent1>
        <a:accent2>
          <a:srgbClr val="CC3399"/>
        </a:accent2>
        <a:accent3>
          <a:srgbClr val="FFE2CA"/>
        </a:accent3>
        <a:accent4>
          <a:srgbClr val="DADAAE"/>
        </a:accent4>
        <a:accent5>
          <a:srgbClr val="BCD0C5"/>
        </a:accent5>
        <a:accent6>
          <a:srgbClr val="B92D8A"/>
        </a:accent6>
        <a:hlink>
          <a:srgbClr val="CCEC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欢天喜地 7">
        <a:dk1>
          <a:srgbClr val="000066"/>
        </a:dk1>
        <a:lt1>
          <a:srgbClr val="F48E6E"/>
        </a:lt1>
        <a:dk2>
          <a:srgbClr val="FFFF99"/>
        </a:dk2>
        <a:lt2>
          <a:srgbClr val="C0C0C0"/>
        </a:lt2>
        <a:accent1>
          <a:srgbClr val="E8E8CE"/>
        </a:accent1>
        <a:accent2>
          <a:srgbClr val="3333CC"/>
        </a:accent2>
        <a:accent3>
          <a:srgbClr val="F8C6BA"/>
        </a:accent3>
        <a:accent4>
          <a:srgbClr val="000056"/>
        </a:accent4>
        <a:accent5>
          <a:srgbClr val="F2F2E3"/>
        </a:accent5>
        <a:accent6>
          <a:srgbClr val="2D2DB9"/>
        </a:accent6>
        <a:hlink>
          <a:srgbClr val="FFFF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欢天喜地 8">
        <a:dk1>
          <a:srgbClr val="B2B2B2"/>
        </a:dk1>
        <a:lt1>
          <a:srgbClr val="66FFFF"/>
        </a:lt1>
        <a:dk2>
          <a:srgbClr val="FFCCCC"/>
        </a:dk2>
        <a:lt2>
          <a:srgbClr val="660066"/>
        </a:lt2>
        <a:accent1>
          <a:srgbClr val="7592B1"/>
        </a:accent1>
        <a:accent2>
          <a:srgbClr val="008080"/>
        </a:accent2>
        <a:accent3>
          <a:srgbClr val="FFE2E2"/>
        </a:accent3>
        <a:accent4>
          <a:srgbClr val="56DADA"/>
        </a:accent4>
        <a:accent5>
          <a:srgbClr val="BDC7D5"/>
        </a:accent5>
        <a:accent6>
          <a:srgbClr val="007373"/>
        </a:accent6>
        <a:hlink>
          <a:srgbClr val="FF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WPS 演示</Application>
  <PresentationFormat>全屏显示(4:3)</PresentationFormat>
  <Paragraphs>70</Paragraphs>
  <Slides>18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华文行楷</vt:lpstr>
      <vt:lpstr>微软雅黑</vt:lpstr>
      <vt:lpstr>Arial Unicode MS</vt:lpstr>
      <vt:lpstr>Office 主题</vt:lpstr>
      <vt:lpstr>欢天喜地</vt:lpstr>
      <vt:lpstr>2_欢天喜地</vt:lpstr>
      <vt:lpstr>1_Office 主题</vt:lpstr>
      <vt:lpstr>播州区人民医院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张茂莎</cp:lastModifiedBy>
  <cp:revision>145</cp:revision>
  <dcterms:created xsi:type="dcterms:W3CDTF">2013-10-30T09:04:00Z</dcterms:created>
  <dcterms:modified xsi:type="dcterms:W3CDTF">2025-05-22T03:21:37Z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678D80D244A54A2BBB72D3C1FA47E92F_13</vt:lpwstr>
  </property>
</Properties>
</file>