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521" r:id="rId2"/>
    <p:sldId id="531" r:id="rId3"/>
    <p:sldId id="525" r:id="rId4"/>
    <p:sldId id="505" r:id="rId5"/>
    <p:sldId id="506" r:id="rId6"/>
    <p:sldId id="541" r:id="rId7"/>
    <p:sldId id="533" r:id="rId8"/>
    <p:sldId id="532" r:id="rId9"/>
    <p:sldId id="511" r:id="rId10"/>
    <p:sldId id="542" r:id="rId11"/>
    <p:sldId id="548" r:id="rId12"/>
    <p:sldId id="512" r:id="rId13"/>
    <p:sldId id="322" r:id="rId14"/>
  </p:sldIdLst>
  <p:sldSz cx="12192000" cy="6858000"/>
  <p:notesSz cx="6858000" cy="9144000"/>
  <p:custDataLst>
    <p:tags r:id="rId1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8" userDrawn="1">
          <p15:clr>
            <a:srgbClr val="A4A3A4"/>
          </p15:clr>
        </p15:guide>
        <p15:guide id="2" orient="horz" pos="3528" userDrawn="1">
          <p15:clr>
            <a:srgbClr val="A4A3A4"/>
          </p15:clr>
        </p15:guide>
        <p15:guide id="3" pos="35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6E12"/>
    <a:srgbClr val="44ADCB"/>
    <a:srgbClr val="A8BA3C"/>
    <a:srgbClr val="FFFFFF"/>
    <a:srgbClr val="252324"/>
    <a:srgbClr val="9FB33C"/>
    <a:srgbClr val="BCC45F"/>
    <a:srgbClr val="F4D5EF"/>
    <a:srgbClr val="FCE3FA"/>
    <a:srgbClr val="BE7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6" autoAdjust="0"/>
    <p:restoredTop sz="85203" autoAdjust="0"/>
  </p:normalViewPr>
  <p:slideViewPr>
    <p:cSldViewPr snapToGrid="0" showGuides="1">
      <p:cViewPr varScale="1">
        <p:scale>
          <a:sx n="103" d="100"/>
          <a:sy n="103" d="100"/>
        </p:scale>
        <p:origin x="792" y="62"/>
      </p:cViewPr>
      <p:guideLst>
        <p:guide orient="horz" pos="2258"/>
        <p:guide orient="horz" pos="3528"/>
        <p:guide pos="35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54178D10-E2C8-48DB-A547-3094D71BCD13}" type="datetimeFigureOut">
              <a:rPr lang="zh-CN" altLang="en-US" smtClean="0"/>
              <a:t>2025/6/17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26E2653-CA89-4E21-B997-1284319A66A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经常洗澡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洗澡不仅可以促进血液循环。还可以保持身体清洁，达到预防和治疗肛门疾病的效果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便后及时清洗肛周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注意保护肛门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便后温水清洗，可适当按摩肛门周围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如有脱出物则应即时还纳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坚持每天进行提肛锻炼。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预防便秘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如果发生便秘，大便在肠道内积存时间过长，排便时干硬的粪便会擦伤肛管皮肤粘膜，因此每天要养成按时排便的好习惯。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治疗腹泻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排便次数增多，粪便刺激肛周皮肤粘膜，容易引发细菌感染。</a:t>
            </a:r>
            <a:endParaRPr lang="en-US" altLang="zh-CN" sz="1200" b="0" u="none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避免排便用力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避免提重物或排便用力，增加腹腔压力导致肛门周围充血、出血。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6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避免久坐久力立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久坐久立会影响肛周血液循环不通畅， 要注意劳逸结合。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禁烟酒，少食辛辣 海鲜之品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进食辛辣刺激之物，排便时会刺激肛周皮肤粘膜。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8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多食蔬菜、水果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多食纤维蔬菜帮助大便的排出。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9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腰部注意保暖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腰部受凉后，肛周血液循环受阻，造成肛门不适。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10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避免错误的诊疗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去正规的医疗机构检查和治疗十分必要。</a:t>
            </a:r>
          </a:p>
          <a:p>
            <a:pPr marL="0" indent="0" algn="l"/>
            <a:r>
              <a:rPr lang="zh-CN" altLang="en-US" sz="8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marL="0" indent="0" algn="l"/>
            <a:endParaRPr lang="zh-CN" altLang="en-US" sz="1200" dirty="0"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经常洗澡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洗澡不仅可以促进血液循环。还可以保持身体清洁，达到预防和治疗肛门疾病的效果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便后及时清洗肛周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注意保护肛门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便后温水清洗，可适当按摩肛门周围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如有脱出物则应即时还纳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坚持每天进行提肛锻炼。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预防便秘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如果发生便秘，大便在肠道内积存时间过长，排便时干硬的粪便会擦伤肛管皮肤粘膜，因此每天要养成按时排便的好习惯。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治疗腹泻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排便次数增多，粪便刺激肛周皮肤粘膜，容易引发细菌感染。</a:t>
            </a:r>
            <a:endParaRPr lang="en-US" altLang="zh-CN" sz="1200" b="0" u="none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避免排便用力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避免提重物或排便用力，增加腹腔压力导致肛门周围充血、出血。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6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避免久坐久力立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久坐久立会影响肛周血液循环不通畅， 要注意劳逸结合。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禁烟酒，少食辛辣 海鲜之品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进食辛辣刺激之物，排便时会刺激肛周皮肤粘膜。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8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多食蔬菜、水果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多食纤维蔬菜帮助大便的排出。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9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腰部注意保暖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腰部受凉后，肛周血液循环受阻，造成肛门不适。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10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避免错误的诊疗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去正规的医疗机构检查和治疗十分必要。</a:t>
            </a:r>
          </a:p>
          <a:p>
            <a:pPr marL="0" indent="0" algn="l"/>
            <a:r>
              <a:rPr lang="zh-CN" altLang="en-US" sz="8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marL="0" indent="0" algn="l"/>
            <a:endParaRPr lang="zh-CN" altLang="en-US" sz="1200" dirty="0"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  <a:t>10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经常洗澡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洗澡不仅可以促进血液循环。还可以保持身体清洁，达到预防和治疗肛门疾病的效果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便后及时清洗肛周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注意保护肛门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便后温水清洗，可适当按摩肛门周围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如有脱出物则应即时还纳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坚持每天进行提肛锻炼。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预防便秘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如果发生便秘，大便在肠道内积存时间过长，排便时干硬的粪便会擦伤肛管皮肤粘膜，因此每天要养成按时排便的好习惯。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治疗腹泻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排便次数增多，粪便刺激肛周皮肤粘膜，容易引发细菌感染。</a:t>
            </a:r>
            <a:endParaRPr lang="en-US" altLang="zh-CN" sz="1200" b="0" u="none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避免排便用力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避免提重物或排便用力，增加腹腔压力导致肛门周围充血、出血。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6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避免久坐久力立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久坐久立会影响肛周血液循环不通畅， 要注意劳逸结合。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禁烟酒，少食辛辣 海鲜之品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进食辛辣刺激之物，排便时会刺激肛周皮肤粘膜。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8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多食蔬菜、水果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多食纤维蔬菜帮助大便的排出。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9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腰部注意保暖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腰部受凉后，肛周血液循环受阻，造成肛门不适。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10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避免错误的诊疗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去正规的医疗机构检查和治疗十分必要。</a:t>
            </a:r>
          </a:p>
          <a:p>
            <a:pPr marL="0" indent="0" algn="l"/>
            <a:r>
              <a:rPr lang="zh-CN" altLang="en-US" sz="8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marL="0" indent="0" algn="l"/>
            <a:endParaRPr lang="zh-CN" altLang="en-US" sz="1200" dirty="0"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  <a:t>12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经常洗澡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洗澡不仅可以促进血液循环。还可以保持身体清洁，达到预防和治疗肛门疾病的效果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便后及时清洗肛周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注意保护肛门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便后温水清洗，可适当按摩肛门周围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如有脱出物则应即时还纳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坚持每天进行提肛锻炼。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预防便秘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如果发生便秘，大便在肠道内积存时间过长，排便时干硬的粪便会擦伤肛管皮肤粘膜，因此每天要养成按时排便的好习惯。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治疗腹泻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排便次数增多，粪便刺激肛周皮肤粘膜，容易引发细菌感染。</a:t>
            </a:r>
            <a:endParaRPr lang="en-US" altLang="zh-CN" sz="1200" b="0" u="none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避免排便用力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避免提重物或排便用力，增加腹腔压力导致肛门周围充血、出血。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6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避免久坐久力立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久坐久立会影响肛周血液循环不通畅， 要注意劳逸结合。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禁烟酒，少食辛辣 海鲜之品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进食辛辣刺激之物，排便时会刺激肛周皮肤粘膜。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8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多食蔬菜、水果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多食纤维蔬菜帮助大便的排出。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9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腰部注意保暖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腰部受凉后，肛周血液循环受阻，造成肛门不适。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10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避免错误的诊疗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去正规的医疗机构检查和治疗十分必要。</a:t>
            </a:r>
          </a:p>
          <a:p>
            <a:pPr marL="0" indent="0" algn="l"/>
            <a:r>
              <a:rPr lang="zh-CN" altLang="en-US" sz="8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marL="0" indent="0" algn="l"/>
            <a:endParaRPr lang="zh-CN" altLang="en-US" sz="1200" dirty="0"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经常洗澡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洗澡不仅可以促进血液循环。还可以保持身体清洁，达到预防和治疗肛门疾病的效果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便后及时清洗肛周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注意保护肛门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便后温水清洗，可适当按摩肛门周围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如有脱出物则应即时还纳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坚持每天进行提肛锻炼。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预防便秘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如果发生便秘，大便在肠道内积存时间过长，排便时干硬的粪便会擦伤肛管皮肤粘膜，因此每天要养成按时排便的好习惯。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治疗腹泻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排便次数增多，粪便刺激肛周皮肤粘膜，容易引发细菌感染。</a:t>
            </a:r>
            <a:endParaRPr lang="en-US" altLang="zh-CN" sz="1200" b="0" u="none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避免排便用力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避免提重物或排便用力，增加腹腔压力导致肛门周围充血、出血。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6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避免久坐久力立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久坐久立会影响肛周血液循环不通畅， 要注意劳逸结合。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禁烟酒，少食辛辣 海鲜之品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进食辛辣刺激之物，排便时会刺激肛周皮肤粘膜。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8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多食蔬菜、水果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多食纤维蔬菜帮助大便的排出。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9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腰部注意保暖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腰部受凉后，肛周血液循环受阻，造成肛门不适。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10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避免错误的诊疗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去正规的医疗机构检查和治疗十分必要。</a:t>
            </a:r>
          </a:p>
          <a:p>
            <a:pPr marL="0" indent="0" algn="l"/>
            <a:r>
              <a:rPr lang="zh-CN" altLang="en-US" sz="8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marL="0" indent="0" algn="l"/>
            <a:endParaRPr lang="zh-CN" altLang="en-US" sz="1200" dirty="0"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经常洗澡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洗澡不仅可以促进血液循环。还可以保持身体清洁，达到预防和治疗肛门疾病的效果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便后及时清洗肛周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注意保护肛门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便后温水清洗，可适当按摩肛门周围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如有脱出物则应即时还纳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坚持每天进行提肛锻炼。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预防便秘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如果发生便秘，大便在肠道内积存时间过长，排便时干硬的粪便会擦伤肛管皮肤粘膜，因此每天要养成按时排便的好习惯。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治疗腹泻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排便次数增多，粪便刺激肛周皮肤粘膜，容易引发细菌感染。</a:t>
            </a:r>
            <a:endParaRPr lang="en-US" altLang="zh-CN" sz="1200" b="0" u="none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避免排便用力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避免提重物或排便用力，增加腹腔压力导致肛门周围充血、出血。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6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避免久坐久力立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久坐久立会影响肛周血液循环不通畅， 要注意劳逸结合。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禁烟酒，少食辛辣 海鲜之品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进食辛辣刺激之物，排便时会刺激肛周皮肤粘膜。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8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多食蔬菜、水果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多食纤维蔬菜帮助大便的排出。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9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腰部注意保暖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腰部受凉后，肛周血液循环受阻，造成肛门不适。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10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避免错误的诊疗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去正规的医疗机构检查和治疗十分必要。</a:t>
            </a:r>
          </a:p>
          <a:p>
            <a:pPr marL="0" indent="0" algn="l"/>
            <a:r>
              <a:rPr lang="zh-CN" altLang="en-US" sz="8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marL="0" indent="0" algn="l"/>
            <a:endParaRPr lang="zh-CN" altLang="en-US" sz="1200" dirty="0"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  <a:t>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经常洗澡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洗澡不仅可以促进血液循环。还可以保持身体清洁，达到预防和治疗肛门疾病的效果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便后及时清洗肛周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注意保护肛门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便后温水清洗，可适当按摩肛门周围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如有脱出物则应即时还纳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坚持每天进行提肛锻炼。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预防便秘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如果发生便秘，大便在肠道内积存时间过长，排便时干硬的粪便会擦伤肛管皮肤粘膜，因此每天要养成按时排便的好习惯。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治疗腹泻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排便次数增多，粪便刺激肛周皮肤粘膜，容易引发细菌感染。</a:t>
            </a:r>
            <a:endParaRPr lang="en-US" altLang="zh-CN" sz="1200" b="0" u="none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避免排便用力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避免提重物或排便用力，增加腹腔压力导致肛门周围充血、出血。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6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避免久坐久力立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久坐久立会影响肛周血液循环不通畅， 要注意劳逸结合。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禁烟酒，少食辛辣 海鲜之品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进食辛辣刺激之物，排便时会刺激肛周皮肤粘膜。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8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多食蔬菜、水果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多食纤维蔬菜帮助大便的排出。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9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腰部注意保暖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腰部受凉后，肛周血液循环受阻，造成肛门不适。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10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避免错误的诊疗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去正规的医疗机构检查和治疗十分必要。</a:t>
            </a:r>
          </a:p>
          <a:p>
            <a:pPr marL="0" indent="0" algn="l"/>
            <a:r>
              <a:rPr lang="zh-CN" altLang="en-US" sz="8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marL="0" indent="0" algn="l"/>
            <a:endParaRPr lang="zh-CN" altLang="en-US" sz="1200" dirty="0"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  <a:t>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经常洗澡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洗澡不仅可以促进血液循环。还可以保持身体清洁，达到预防和治疗肛门疾病的效果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便后及时清洗肛周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注意保护肛门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便后温水清洗，可适当按摩肛门周围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如有脱出物则应即时还纳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坚持每天进行提肛锻炼。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预防便秘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如果发生便秘，大便在肠道内积存时间过长，排便时干硬的粪便会擦伤肛管皮肤粘膜，因此每天要养成按时排便的好习惯。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治疗腹泻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排便次数增多，粪便刺激肛周皮肤粘膜，容易引发细菌感染。</a:t>
            </a:r>
            <a:endParaRPr lang="en-US" altLang="zh-CN" sz="1200" b="0" u="none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避免排便用力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避免提重物或排便用力，增加腹腔压力导致肛门周围充血、出血。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6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避免久坐久力立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久坐久立会影响肛周血液循环不通畅， 要注意劳逸结合。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禁烟酒，少食辛辣 海鲜之品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进食辛辣刺激之物，排便时会刺激肛周皮肤粘膜。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8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多食蔬菜、水果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多食纤维蔬菜帮助大便的排出。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9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腰部注意保暖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腰部受凉后，肛周血液循环受阻，造成肛门不适。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10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避免错误的诊疗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去正规的医疗机构检查和治疗十分必要。</a:t>
            </a:r>
          </a:p>
          <a:p>
            <a:pPr marL="0" indent="0" algn="l"/>
            <a:r>
              <a:rPr lang="zh-CN" altLang="en-US" sz="8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marL="0" indent="0" algn="l"/>
            <a:endParaRPr lang="zh-CN" altLang="en-US" sz="1200" dirty="0"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  <a:t>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经常洗澡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洗澡不仅可以促进血液循环。还可以保持身体清洁，达到预防和治疗肛门疾病的效果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便后及时清洗肛周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注意保护肛门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便后温水清洗，可适当按摩肛门周围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如有脱出物则应即时还纳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坚持每天进行提肛锻炼。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预防便秘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如果发生便秘，大便在肠道内积存时间过长，排便时干硬的粪便会擦伤肛管皮肤粘膜，因此每天要养成按时排便的好习惯。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治疗腹泻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排便次数增多，粪便刺激肛周皮肤粘膜，容易引发细菌感染。</a:t>
            </a:r>
            <a:endParaRPr lang="en-US" altLang="zh-CN" sz="1200" b="0" u="none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避免排便用力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避免提重物或排便用力，增加腹腔压力导致肛门周围充血、出血。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6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避免久坐久力立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久坐久立会影响肛周血液循环不通畅， 要注意劳逸结合。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禁烟酒，少食辛辣 海鲜之品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进食辛辣刺激之物，排便时会刺激肛周皮肤粘膜。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8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多食蔬菜、水果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多食纤维蔬菜帮助大便的排出。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9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腰部注意保暖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腰部受凉后，肛周血液循环受阻，造成肛门不适。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10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避免错误的诊疗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去正规的医疗机构检查和治疗十分必要。</a:t>
            </a:r>
          </a:p>
          <a:p>
            <a:pPr marL="0" indent="0" algn="l"/>
            <a:r>
              <a:rPr lang="zh-CN" altLang="en-US" sz="8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marL="0" indent="0" algn="l"/>
            <a:endParaRPr lang="zh-CN" altLang="en-US" sz="1200" dirty="0"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  <a:t>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经常洗澡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洗澡不仅可以促进血液循环。还可以保持身体清洁，达到预防和治疗肛门疾病的效果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便后及时清洗肛周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注意保护肛门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便后温水清洗，可适当按摩肛门周围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如有脱出物则应即时还纳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坚持每天进行提肛锻炼。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预防便秘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如果发生便秘，大便在肠道内积存时间过长，排便时干硬的粪便会擦伤肛管皮肤粘膜，因此每天要养成按时排便的好习惯。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治疗腹泻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排便次数增多，粪便刺激肛周皮肤粘膜，容易引发细菌感染。</a:t>
            </a:r>
            <a:endParaRPr lang="en-US" altLang="zh-CN" sz="1200" b="0" u="none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避免排便用力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避免提重物或排便用力，增加腹腔压力导致肛门周围充血、出血。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6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避免久坐久力立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久坐久立会影响肛周血液循环不通畅， 要注意劳逸结合。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禁烟酒，少食辛辣 海鲜之品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进食辛辣刺激之物，排便时会刺激肛周皮肤粘膜。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8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多食蔬菜、水果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多食纤维蔬菜帮助大便的排出。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9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腰部注意保暖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腰部受凉后，肛周血液循环受阻，造成肛门不适。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10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避免错误的诊疗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去正规的医疗机构检查和治疗十分必要。</a:t>
            </a:r>
          </a:p>
          <a:p>
            <a:pPr marL="0" indent="0" algn="l"/>
            <a:r>
              <a:rPr lang="zh-CN" altLang="en-US" sz="8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marL="0" indent="0" algn="l"/>
            <a:endParaRPr lang="zh-CN" altLang="en-US" sz="1200" dirty="0"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  <a:t>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经常洗澡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洗澡不仅可以促进血液循环。还可以保持身体清洁，达到预防和治疗肛门疾病的效果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便后及时清洗肛周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注意保护肛门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便后温水清洗，可适当按摩肛门周围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如有脱出物则应即时还纳</a:t>
            </a:r>
            <a:r>
              <a:rPr lang="en-US" altLang="zh-CN" sz="1200" b="0" u="none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坚持每天进行提肛锻炼。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预防便秘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如果发生便秘，大便在肠道内积存时间过长，排便时干硬的粪便会擦伤肛管皮肤粘膜，因此每天要养成按时排便的好习惯。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治疗腹泻  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排便次数增多，粪便刺激肛周皮肤粘膜，容易引发细菌感染。</a:t>
            </a:r>
            <a:endParaRPr lang="en-US" altLang="zh-CN" sz="1200" b="0" u="none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避免排便用力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避免提重物或排便用力，增加腹腔压力导致肛门周围充血、出血。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6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避免久坐久力立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久坐久立会影响肛周血液循环不通畅， 要注意劳逸结合。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禁烟酒，少食辛辣 海鲜之品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进食辛辣刺激之物，排便时会刺激肛周皮肤粘膜。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8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多食蔬菜、水果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多食纤维蔬菜帮助大便的排出。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9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腰部注意保暖   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腰部受凉后，肛周血液循环受阻，造成肛门不适。</a:t>
            </a:r>
          </a:p>
          <a:p>
            <a:pPr marL="0" indent="0" algn="l"/>
            <a:r>
              <a:rPr lang="en-US" altLang="zh-CN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10 </a:t>
            </a:r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避免错误的诊疗               </a:t>
            </a:r>
          </a:p>
          <a:p>
            <a:pPr marL="0" indent="0" algn="l"/>
            <a:r>
              <a:rPr lang="zh-CN" altLang="en-US" sz="12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去正规的医疗机构检查和治疗十分必要。</a:t>
            </a:r>
          </a:p>
          <a:p>
            <a:pPr marL="0" indent="0" algn="l"/>
            <a:r>
              <a:rPr lang="zh-CN" altLang="en-US" sz="800" b="0" u="none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marL="0" indent="0" algn="l"/>
            <a:endParaRPr lang="zh-CN" altLang="en-US" sz="1200" dirty="0"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  <a:t>9</a:t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396DF-D771-48BE-A2F3-925F1219351F}" type="datetimeFigureOut">
              <a:rPr lang="zh-CN" altLang="en-US"/>
              <a:t>2025/6/17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5E4D7-CE1A-4B67-9EAA-56D4FD5C9F9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45DA9-3098-4BF2-9EE1-8E9120DABEE9}" type="datetimeFigureOut">
              <a:rPr lang="zh-CN" altLang="en-US"/>
              <a:t>2025/6/17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36173-9180-4BA1-872E-96556410769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C44F0-D1CE-4C7A-8071-C3BDF644BBB4}" type="datetimeFigureOut">
              <a:rPr lang="zh-CN" altLang="en-US"/>
              <a:t>2025/6/17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E114-66F5-455F-9973-4998EDEAAF4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484A0-9CAA-43B8-AC8D-96C10D5DF604}" type="datetimeFigureOut">
              <a:rPr lang="zh-CN" altLang="en-US"/>
              <a:t>2025/6/17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5B267-6509-4643-AE88-D80591F3434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FAB7B-9AC9-45E8-A2D6-6B3A8DB40309}" type="datetimeFigureOut">
              <a:rPr lang="zh-CN" altLang="en-US"/>
              <a:t>2025/6/17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4A22E-8E83-400E-857F-7FB76F30793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A089A-FEA6-45A9-B36D-626F4DA3BFBE}" type="datetimeFigureOut">
              <a:rPr lang="zh-CN" altLang="en-US"/>
              <a:t>2025/6/17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A325C-3F95-42C2-AE53-700E43D8848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CAA8-91B0-40F9-8AFF-76E6262DC0D8}" type="datetimeFigureOut">
              <a:rPr lang="zh-CN" altLang="en-US"/>
              <a:t>2025/6/17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B5BE6-5F16-445C-AD78-2EFE1D2ECDA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9F2B3-A9EC-464E-9E0D-B7640340D00E}" type="datetimeFigureOut">
              <a:rPr lang="zh-CN" altLang="en-US"/>
              <a:t>2025/6/17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D65A2-7854-4719-8841-B6FEC0C38F9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22F41-5AEF-4F2C-8696-9A5081ED41FF}" type="datetimeFigureOut">
              <a:rPr lang="zh-CN" altLang="en-US"/>
              <a:t>2025/6/17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FFD94-A38F-426D-A86A-C870D93CFD9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6EC2F-6C4B-4037-9393-1F6D682CA890}" type="datetimeFigureOut">
              <a:rPr lang="zh-CN" altLang="en-US"/>
              <a:t>2025/6/17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7DA4-9535-4E5D-B6CE-CFB8DB4201C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1ACF5-2BD7-4B41-9BFF-934FB4E9541C}" type="datetimeFigureOut">
              <a:rPr lang="zh-CN" altLang="en-US"/>
              <a:t>2025/6/17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E4C85-C937-4F2E-B22B-DA6967E3D00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491328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BCEFA15D-56D6-4032-9635-5A973FB7D872}" type="datetimeFigureOut">
              <a:rPr lang="zh-CN" altLang="en-US" smtClean="0"/>
              <a:t>2025/6/17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6E38B7B9-25A7-4230-AE84-D24EFD7F9171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图片 4"/>
          <p:cNvPicPr>
            <a:picLocks noChangeAspect="1"/>
          </p:cNvPicPr>
          <p:nvPr userDrawn="1"/>
        </p:nvPicPr>
        <p:blipFill>
          <a:blip r:embed="rId13"/>
          <a:srcRect t="57365" b="16187"/>
          <a:stretch>
            <a:fillRect/>
          </a:stretch>
        </p:blipFill>
        <p:spPr bwMode="auto">
          <a:xfrm>
            <a:off x="6381444" y="5515855"/>
            <a:ext cx="5811290" cy="10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6381133" y="5515714"/>
          <a:ext cx="5810868" cy="1058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4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2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42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42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42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42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42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423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33201"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691"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000" b="1" kern="1200" dirty="0">
                        <a:solidFill>
                          <a:schemeClr val="lt1"/>
                        </a:solidFill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2589" marR="52589" marT="26294" marB="26294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ea typeface="微软雅黑" panose="020B0503020204020204" pitchFamily="34" charset="-122"/>
                      </a:endParaRPr>
                    </a:p>
                  </a:txBody>
                  <a:tcPr marL="52589" marR="52589" marT="26294" marB="26294"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37"/>
          <p:cNvSpPr txBox="1"/>
          <p:nvPr userDrawn="1"/>
        </p:nvSpPr>
        <p:spPr>
          <a:xfrm>
            <a:off x="1368734" y="248316"/>
            <a:ext cx="2454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病理生理和分类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86" y="202945"/>
            <a:ext cx="4160067" cy="685695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734" y="1009487"/>
            <a:ext cx="2736000" cy="18000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736734" y="1009487"/>
            <a:ext cx="9456000" cy="1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 bwMode="auto">
          <a:xfrm>
            <a:off x="251304" y="317140"/>
            <a:ext cx="3740593" cy="456550"/>
            <a:chOff x="3779912" y="1777380"/>
            <a:chExt cx="4896544" cy="432049"/>
          </a:xfrm>
        </p:grpSpPr>
        <p:sp>
          <p:nvSpPr>
            <p:cNvPr id="3" name="矩形 2"/>
            <p:cNvSpPr/>
            <p:nvPr/>
          </p:nvSpPr>
          <p:spPr>
            <a:xfrm>
              <a:off x="3779912" y="1777380"/>
              <a:ext cx="4896544" cy="43204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27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00" kern="0">
                <a:solidFill>
                  <a:sysClr val="window" lastClr="FFFFFF"/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779912" y="1777380"/>
              <a:ext cx="1290107" cy="432049"/>
            </a:xfrm>
            <a:prstGeom prst="rect">
              <a:avLst/>
            </a:prstGeom>
            <a:solidFill>
              <a:srgbClr val="679EE5"/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kern="0" dirty="0">
                  <a:solidFill>
                    <a:sysClr val="window" lastClr="FFFFFF"/>
                  </a:solidFill>
                  <a:latin typeface="Broadway" pitchFamily="82" charset="0"/>
                  <a:ea typeface="微软雅黑" panose="020B0503020204020204" pitchFamily="34" charset="-122"/>
                </a:rPr>
                <a:t>6</a:t>
              </a:r>
            </a:p>
          </p:txBody>
        </p:sp>
      </p:grpSp>
      <p:sp>
        <p:nvSpPr>
          <p:cNvPr id="5" name="TextBox 37"/>
          <p:cNvSpPr txBox="1"/>
          <p:nvPr/>
        </p:nvSpPr>
        <p:spPr>
          <a:xfrm>
            <a:off x="1368734" y="248316"/>
            <a:ext cx="2454198" cy="384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肛周卫生保健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2017" y="2162608"/>
            <a:ext cx="11110048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02" y="0"/>
            <a:ext cx="10351698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" y="-1"/>
            <a:ext cx="3367313" cy="685576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52095" y="1096645"/>
            <a:ext cx="7926070" cy="1614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66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肛肠科安全宣教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650" y="248285"/>
            <a:ext cx="4324350" cy="733425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92017" y="2162608"/>
            <a:ext cx="11110048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195" y="165735"/>
            <a:ext cx="4324350" cy="7334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58140" y="985520"/>
            <a:ext cx="6676390" cy="55079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9000">
                <a:schemeClr val="accent1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304800"/>
            <a:r>
              <a:rPr lang="en-US" sz="3200" b="0">
                <a:solidFill>
                  <a:schemeClr val="accent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en-US" sz="3200" b="0">
                <a:solidFill>
                  <a:srgbClr val="546E12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3200" b="0">
                <a:solidFill>
                  <a:srgbClr val="546E12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用药（血）安全问题：在输注的过程中，请不要随意调节输液速度，请不要自行拔针，也不要为了节约药液将插入输液瓶的针拔出一点，护士在输液（血）的过程中，会按时巡视，但在护士未在病房的时候，如发生输液部位或输液肢体疼痛不适或肿胀,请及时按床旁呼叫器呼叫护士,同时关闭输液器开关，等待医护人员的处理，如为患儿输液，请不要将患儿带离病房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58775" y="0"/>
            <a:ext cx="589407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          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有事请找护士老师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530" y="899160"/>
            <a:ext cx="4742815" cy="580263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95" y="1909445"/>
            <a:ext cx="4980940" cy="35998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24930" y="1792605"/>
            <a:ext cx="4645025" cy="4051935"/>
          </a:xfrm>
          <a:prstGeom prst="rect">
            <a:avLst/>
          </a:prstGeom>
          <a:solidFill>
            <a:srgbClr val="A8BA3C">
              <a:alpha val="39000"/>
            </a:srgbClr>
          </a:solidFill>
          <a:ln w="9525">
            <a:noFill/>
          </a:ln>
        </p:spPr>
        <p:txBody>
          <a:bodyPr wrap="square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304800"/>
            <a:r>
              <a:rPr lang="en-US" sz="3600" b="0">
                <a:solidFill>
                  <a:schemeClr val="accent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sz="3600" b="0">
                <a:solidFill>
                  <a:schemeClr val="accent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手腕带每位患者只有一根，用于住院期间各种治疗、身份信息的查对，请不要取下，以免弄错。</a:t>
            </a:r>
          </a:p>
        </p:txBody>
      </p:sp>
      <p:sp>
        <p:nvSpPr>
          <p:cNvPr id="12" name="上箭头 11"/>
          <p:cNvSpPr/>
          <p:nvPr/>
        </p:nvSpPr>
        <p:spPr>
          <a:xfrm rot="19080000">
            <a:off x="3453765" y="3937635"/>
            <a:ext cx="467995" cy="18161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195" y="165735"/>
            <a:ext cx="4324350" cy="7334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23315" y="0"/>
            <a:ext cx="523875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      </a:t>
            </a:r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手腕带不要取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7"/>
          <p:cNvSpPr txBox="1"/>
          <p:nvPr/>
        </p:nvSpPr>
        <p:spPr>
          <a:xfrm>
            <a:off x="1380799" y="236886"/>
            <a:ext cx="245419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安全宣教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0912" y="2162608"/>
            <a:ext cx="11110048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195" y="165735"/>
            <a:ext cx="4324350" cy="7334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7365" y="2403475"/>
            <a:ext cx="3791585" cy="2306955"/>
          </a:xfrm>
          <a:prstGeom prst="rect">
            <a:avLst/>
          </a:prstGeom>
          <a:solidFill>
            <a:srgbClr val="A8BA3C">
              <a:alpha val="39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indent="304800"/>
            <a:r>
              <a:rPr lang="en-US" sz="3600" b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sz="3600" b="0">
                <a:solidFill>
                  <a:schemeClr val="accent3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为防电信诈骗大家要下载国家反诈中心APP并使用</a:t>
            </a:r>
            <a:r>
              <a:rPr lang="zh-CN" sz="3600" b="0">
                <a:solidFill>
                  <a:schemeClr val="accent3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48615" y="25400"/>
            <a:ext cx="384111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防上当受骗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835" y="899160"/>
            <a:ext cx="4129405" cy="5581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345" y="899795"/>
            <a:ext cx="3175000" cy="5581015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6010"/>
            <a:ext cx="12192000" cy="686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0" y="-7938"/>
            <a:ext cx="7034213" cy="6854826"/>
          </a:xfrm>
          <a:custGeom>
            <a:avLst/>
            <a:gdLst>
              <a:gd name="connsiteX0" fmla="*/ 0 w 2368062"/>
              <a:gd name="connsiteY0" fmla="*/ 0 h 2508738"/>
              <a:gd name="connsiteX1" fmla="*/ 2368062 w 2368062"/>
              <a:gd name="connsiteY1" fmla="*/ 0 h 2508738"/>
              <a:gd name="connsiteX2" fmla="*/ 2368062 w 2368062"/>
              <a:gd name="connsiteY2" fmla="*/ 2508738 h 2508738"/>
              <a:gd name="connsiteX3" fmla="*/ 0 w 2368062"/>
              <a:gd name="connsiteY3" fmla="*/ 2508738 h 2508738"/>
              <a:gd name="connsiteX4" fmla="*/ 0 w 2368062"/>
              <a:gd name="connsiteY4" fmla="*/ 0 h 2508738"/>
              <a:gd name="connsiteX0-1" fmla="*/ 0 w 6412523"/>
              <a:gd name="connsiteY0-2" fmla="*/ 1195754 h 3704492"/>
              <a:gd name="connsiteX1-3" fmla="*/ 6412523 w 6412523"/>
              <a:gd name="connsiteY1-4" fmla="*/ 0 h 3704492"/>
              <a:gd name="connsiteX2-5" fmla="*/ 2368062 w 6412523"/>
              <a:gd name="connsiteY2-6" fmla="*/ 3704492 h 3704492"/>
              <a:gd name="connsiteX3-7" fmla="*/ 0 w 6412523"/>
              <a:gd name="connsiteY3-8" fmla="*/ 3704492 h 3704492"/>
              <a:gd name="connsiteX4-9" fmla="*/ 0 w 6412523"/>
              <a:gd name="connsiteY4-10" fmla="*/ 1195754 h 3704492"/>
              <a:gd name="connsiteX0-11" fmla="*/ 3739662 w 6412523"/>
              <a:gd name="connsiteY0-12" fmla="*/ 23446 h 3704492"/>
              <a:gd name="connsiteX1-13" fmla="*/ 6412523 w 6412523"/>
              <a:gd name="connsiteY1-14" fmla="*/ 0 h 3704492"/>
              <a:gd name="connsiteX2-15" fmla="*/ 2368062 w 6412523"/>
              <a:gd name="connsiteY2-16" fmla="*/ 3704492 h 3704492"/>
              <a:gd name="connsiteX3-17" fmla="*/ 0 w 6412523"/>
              <a:gd name="connsiteY3-18" fmla="*/ 3704492 h 3704492"/>
              <a:gd name="connsiteX4-19" fmla="*/ 3739662 w 6412523"/>
              <a:gd name="connsiteY4-20" fmla="*/ 23446 h 3704492"/>
              <a:gd name="connsiteX0-21" fmla="*/ 3739662 w 6412523"/>
              <a:gd name="connsiteY0-22" fmla="*/ 23446 h 6928338"/>
              <a:gd name="connsiteX1-23" fmla="*/ 6412523 w 6412523"/>
              <a:gd name="connsiteY1-24" fmla="*/ 0 h 6928338"/>
              <a:gd name="connsiteX2-25" fmla="*/ 4806462 w 6412523"/>
              <a:gd name="connsiteY2-26" fmla="*/ 6928338 h 6928338"/>
              <a:gd name="connsiteX3-27" fmla="*/ 0 w 6412523"/>
              <a:gd name="connsiteY3-28" fmla="*/ 3704492 h 6928338"/>
              <a:gd name="connsiteX4-29" fmla="*/ 3739662 w 6412523"/>
              <a:gd name="connsiteY4-30" fmla="*/ 23446 h 6928338"/>
              <a:gd name="connsiteX0-31" fmla="*/ 5404339 w 8077200"/>
              <a:gd name="connsiteY0-32" fmla="*/ 23446 h 6928338"/>
              <a:gd name="connsiteX1-33" fmla="*/ 8077200 w 8077200"/>
              <a:gd name="connsiteY1-34" fmla="*/ 0 h 6928338"/>
              <a:gd name="connsiteX2-35" fmla="*/ 6471139 w 8077200"/>
              <a:gd name="connsiteY2-36" fmla="*/ 6928338 h 6928338"/>
              <a:gd name="connsiteX3-37" fmla="*/ 0 w 8077200"/>
              <a:gd name="connsiteY3-38" fmla="*/ 6904892 h 6928338"/>
              <a:gd name="connsiteX4-39" fmla="*/ 5404339 w 8077200"/>
              <a:gd name="connsiteY4-40" fmla="*/ 23446 h 6928338"/>
              <a:gd name="connsiteX0-41" fmla="*/ 5392616 w 8077200"/>
              <a:gd name="connsiteY0-42" fmla="*/ 11723 h 6928338"/>
              <a:gd name="connsiteX1-43" fmla="*/ 8077200 w 8077200"/>
              <a:gd name="connsiteY1-44" fmla="*/ 0 h 6928338"/>
              <a:gd name="connsiteX2-45" fmla="*/ 6471139 w 8077200"/>
              <a:gd name="connsiteY2-46" fmla="*/ 6928338 h 6928338"/>
              <a:gd name="connsiteX3-47" fmla="*/ 0 w 8077200"/>
              <a:gd name="connsiteY3-48" fmla="*/ 6904892 h 6928338"/>
              <a:gd name="connsiteX4-49" fmla="*/ 5392616 w 8077200"/>
              <a:gd name="connsiteY4-50" fmla="*/ 11723 h 6928338"/>
              <a:gd name="connsiteX0-51" fmla="*/ 1043354 w 8077200"/>
              <a:gd name="connsiteY0-52" fmla="*/ 23446 h 6928338"/>
              <a:gd name="connsiteX1-53" fmla="*/ 8077200 w 8077200"/>
              <a:gd name="connsiteY1-54" fmla="*/ 0 h 6928338"/>
              <a:gd name="connsiteX2-55" fmla="*/ 6471139 w 8077200"/>
              <a:gd name="connsiteY2-56" fmla="*/ 6928338 h 6928338"/>
              <a:gd name="connsiteX3-57" fmla="*/ 0 w 8077200"/>
              <a:gd name="connsiteY3-58" fmla="*/ 6904892 h 6928338"/>
              <a:gd name="connsiteX4-59" fmla="*/ 1043354 w 8077200"/>
              <a:gd name="connsiteY4-60" fmla="*/ 23446 h 6928338"/>
              <a:gd name="connsiteX0-61" fmla="*/ 0 w 7033846"/>
              <a:gd name="connsiteY0-62" fmla="*/ 23446 h 6928338"/>
              <a:gd name="connsiteX1-63" fmla="*/ 7033846 w 7033846"/>
              <a:gd name="connsiteY1-64" fmla="*/ 0 h 6928338"/>
              <a:gd name="connsiteX2-65" fmla="*/ 5427785 w 7033846"/>
              <a:gd name="connsiteY2-66" fmla="*/ 6928338 h 6928338"/>
              <a:gd name="connsiteX3-67" fmla="*/ 2555631 w 7033846"/>
              <a:gd name="connsiteY3-68" fmla="*/ 6881446 h 6928338"/>
              <a:gd name="connsiteX4-69" fmla="*/ 0 w 7033846"/>
              <a:gd name="connsiteY4-70" fmla="*/ 23446 h 6928338"/>
              <a:gd name="connsiteX0-71" fmla="*/ 0 w 7033846"/>
              <a:gd name="connsiteY0-72" fmla="*/ 23446 h 6928338"/>
              <a:gd name="connsiteX1-73" fmla="*/ 7033846 w 7033846"/>
              <a:gd name="connsiteY1-74" fmla="*/ 0 h 6928338"/>
              <a:gd name="connsiteX2-75" fmla="*/ 5029201 w 7033846"/>
              <a:gd name="connsiteY2-76" fmla="*/ 6928338 h 6928338"/>
              <a:gd name="connsiteX3-77" fmla="*/ 2555631 w 7033846"/>
              <a:gd name="connsiteY3-78" fmla="*/ 6881446 h 6928338"/>
              <a:gd name="connsiteX4-79" fmla="*/ 0 w 7033846"/>
              <a:gd name="connsiteY4-80" fmla="*/ 23446 h 6928338"/>
              <a:gd name="connsiteX0-81" fmla="*/ 0 w 7033846"/>
              <a:gd name="connsiteY0-82" fmla="*/ 23446 h 6904892"/>
              <a:gd name="connsiteX1-83" fmla="*/ 7033846 w 7033846"/>
              <a:gd name="connsiteY1-84" fmla="*/ 0 h 6904892"/>
              <a:gd name="connsiteX2-85" fmla="*/ 5451232 w 7033846"/>
              <a:gd name="connsiteY2-86" fmla="*/ 6904892 h 6904892"/>
              <a:gd name="connsiteX3-87" fmla="*/ 2555631 w 7033846"/>
              <a:gd name="connsiteY3-88" fmla="*/ 6881446 h 6904892"/>
              <a:gd name="connsiteX4-89" fmla="*/ 0 w 7033846"/>
              <a:gd name="connsiteY4-90" fmla="*/ 23446 h 6904892"/>
              <a:gd name="connsiteX0-91" fmla="*/ 0 w 7033846"/>
              <a:gd name="connsiteY0-92" fmla="*/ 23446 h 6904892"/>
              <a:gd name="connsiteX1-93" fmla="*/ 7033846 w 7033846"/>
              <a:gd name="connsiteY1-94" fmla="*/ 0 h 6904892"/>
              <a:gd name="connsiteX2-95" fmla="*/ 5451232 w 7033846"/>
              <a:gd name="connsiteY2-96" fmla="*/ 6904892 h 6904892"/>
              <a:gd name="connsiteX3-97" fmla="*/ 3165231 w 7033846"/>
              <a:gd name="connsiteY3-98" fmla="*/ 6893169 h 6904892"/>
              <a:gd name="connsiteX4-99" fmla="*/ 0 w 7033846"/>
              <a:gd name="connsiteY4-100" fmla="*/ 23446 h 6904892"/>
              <a:gd name="connsiteX0-101" fmla="*/ 0 w 7033846"/>
              <a:gd name="connsiteY0-102" fmla="*/ 23446 h 6904892"/>
              <a:gd name="connsiteX1-103" fmla="*/ 7033846 w 7033846"/>
              <a:gd name="connsiteY1-104" fmla="*/ 0 h 6904892"/>
              <a:gd name="connsiteX2-105" fmla="*/ 5451232 w 7033846"/>
              <a:gd name="connsiteY2-106" fmla="*/ 6904892 h 6904892"/>
              <a:gd name="connsiteX3-107" fmla="*/ 2373661 w 7033846"/>
              <a:gd name="connsiteY3-108" fmla="*/ 6893169 h 6904892"/>
              <a:gd name="connsiteX4-109" fmla="*/ 0 w 7033846"/>
              <a:gd name="connsiteY4-110" fmla="*/ 23446 h 69048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33846" h="6904892">
                <a:moveTo>
                  <a:pt x="0" y="23446"/>
                </a:moveTo>
                <a:lnTo>
                  <a:pt x="7033846" y="0"/>
                </a:lnTo>
                <a:lnTo>
                  <a:pt x="5451232" y="6904892"/>
                </a:lnTo>
                <a:lnTo>
                  <a:pt x="2373661" y="6893169"/>
                </a:lnTo>
                <a:lnTo>
                  <a:pt x="0" y="23446"/>
                </a:ln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48783" y="5390344"/>
            <a:ext cx="5774690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6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r>
              <a:rPr lang="zh-CN" altLang="en-US" sz="96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/>
          <a:srcRect l="16650" r="16650"/>
          <a:stretch>
            <a:fillRect/>
          </a:stretch>
        </p:blipFill>
        <p:spPr>
          <a:xfrm>
            <a:off x="571500" y="1096010"/>
            <a:ext cx="5048885" cy="5750560"/>
          </a:xfrm>
          <a:prstGeom prst="ellipse">
            <a:avLst/>
          </a:prstGeom>
          <a:ln w="22225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195" y="165735"/>
            <a:ext cx="4324350" cy="7334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739688" y="1859109"/>
            <a:ext cx="3992880" cy="19380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祝您好心情</a:t>
            </a:r>
          </a:p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早日出院</a:t>
            </a:r>
          </a:p>
        </p:txBody>
      </p:sp>
    </p:spTree>
  </p:cSld>
  <p:clrMapOvr>
    <a:masterClrMapping/>
  </p:clrMapOvr>
  <p:transition spd="slow"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7"/>
          <p:cNvSpPr txBox="1"/>
          <p:nvPr/>
        </p:nvSpPr>
        <p:spPr>
          <a:xfrm>
            <a:off x="1368734" y="248316"/>
            <a:ext cx="2454198" cy="384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肛周卫生保健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703580" y="1350010"/>
            <a:ext cx="3783330" cy="3784599"/>
          </a:xfrm>
          <a:prstGeom prst="actionButtonBlank">
            <a:avLst/>
          </a:prstGeom>
          <a:solidFill>
            <a:srgbClr val="FCE3FA">
              <a:alpha val="39000"/>
            </a:srgbClr>
          </a:solidFill>
          <a:ln w="9525">
            <a:noFill/>
          </a:ln>
          <a:effectLst>
            <a:glow rad="266700">
              <a:schemeClr val="accent1">
                <a:alpha val="4000"/>
              </a:schemeClr>
            </a:glow>
            <a:softEdge rad="736600"/>
          </a:effectLst>
          <a:scene3d>
            <a:camera prst="orthographicFront"/>
            <a:lightRig rig="freezing" dir="t">
              <a:rot lat="0" lon="0" rev="0"/>
            </a:lightRig>
          </a:scene3d>
          <a:sp3d extrusionH="133350" contourW="12700" prstMaterial="dkEdge">
            <a:extrusionClr>
              <a:srgbClr val="FCE3FA"/>
            </a:extrusionClr>
            <a:contourClr>
              <a:schemeClr val="accent5"/>
            </a:contourClr>
          </a:sp3d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00B050"/>
                </a:solidFill>
                <a:ea typeface="微软雅黑" panose="020B0503020204020204" pitchFamily="34" charset="-122"/>
              </a:rPr>
              <a:t>为保障大家的安全, 不得在医用设备带上充电、勿随意动病房内的各种开关及使用中的仪器等。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40130" y="-113030"/>
            <a:ext cx="514032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这里充电危险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195" y="74295"/>
            <a:ext cx="4324350" cy="733425"/>
          </a:xfrm>
          <a:prstGeom prst="rect">
            <a:avLst/>
          </a:prstGeom>
        </p:spPr>
      </p:pic>
      <p:pic>
        <p:nvPicPr>
          <p:cNvPr id="2" name="图片 -2147482617" descr="3289ad24106f0669ca3c5fe25bd8c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415" y="1150620"/>
            <a:ext cx="3994785" cy="5243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613" descr="7e2ac8b12db2116166862a0e9545b7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200" y="1150620"/>
            <a:ext cx="3482340" cy="524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4314825" y="2234565"/>
            <a:ext cx="3061335" cy="1832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         </a:t>
            </a:r>
            <a:r>
              <a:rPr lang="zh-CN" altLang="en-US" sz="9600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×</a:t>
            </a:r>
          </a:p>
        </p:txBody>
      </p:sp>
    </p:spTree>
  </p:cSld>
  <p:clrMapOvr>
    <a:masterClrMapping/>
  </p:clrMapOvr>
  <p:transition spd="slow"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7"/>
          <p:cNvSpPr txBox="1"/>
          <p:nvPr/>
        </p:nvSpPr>
        <p:spPr>
          <a:xfrm>
            <a:off x="1368734" y="248316"/>
            <a:ext cx="2454198" cy="384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肛周卫生保健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183515" y="-121285"/>
            <a:ext cx="716661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         </a:t>
            </a:r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不使用明火、不吸烟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294640" y="985520"/>
            <a:ext cx="4619625" cy="20612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9000">
                <a:schemeClr val="accent1">
                  <a:lumMod val="20000"/>
                  <a:lumOff val="80000"/>
                  <a:alpha val="69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</p:spPr>
        <p:txBody>
          <a:bodyPr wrap="square">
            <a:spAutoFit/>
          </a:bodyPr>
          <a:lstStyle/>
          <a:p>
            <a:pPr marL="0" indent="304800"/>
            <a:r>
              <a:rPr lang="en-US" altLang="zh-CN" sz="2800" b="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800" b="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病房</a:t>
            </a:r>
            <a:r>
              <a:rPr lang="zh-CN" sz="2400" b="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禁止使用电炉、酒精灯及点燃明火，以防失火</a:t>
            </a:r>
            <a:r>
              <a:rPr lang="zh-CN" altLang="en-US" sz="2400" b="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en-US" sz="2400" b="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sz="2400" b="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消防通道在病房两侧，我科在病房左右两侧及中段分别有一个消防栓及两个灭火器，必要时可以使用</a:t>
            </a:r>
            <a:r>
              <a:rPr lang="zh-CN" sz="2800" b="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 b="0">
              <a:solidFill>
                <a:srgbClr val="00B05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195" y="165735"/>
            <a:ext cx="4324350" cy="73342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74650" y="3495040"/>
            <a:ext cx="4441825" cy="28727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9000">
                <a:schemeClr val="accent6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 anchor="t">
            <a:noAutofit/>
          </a:bodyPr>
          <a:lstStyle/>
          <a:p>
            <a:pPr marL="0" indent="304800"/>
            <a:r>
              <a:rPr lang="en-US" altLang="zh-CN" sz="24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sz="24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我院是无烟医院，</a:t>
            </a:r>
            <a:r>
              <a:rPr lang="zh-CN" sz="240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病房内一律不准吸烟，</a:t>
            </a:r>
            <a:r>
              <a:rPr lang="zh-CN" sz="24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吸烟有害健康，吸烟对健康危害大，大</a:t>
            </a:r>
            <a:r>
              <a:rPr lang="zh-CN" sz="240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家应该积极参加到戒烟行列中来。</a:t>
            </a:r>
          </a:p>
          <a:p>
            <a:pPr marL="0" indent="304800"/>
            <a:r>
              <a:rPr lang="en-US" altLang="zh-CN" sz="240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sz="240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烟中的尼古丁会使您的血管收缩痉挛而出现疼痛和/或出血。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265" y="1184275"/>
            <a:ext cx="3600026" cy="479809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395" y="1184910"/>
            <a:ext cx="4502785" cy="4797425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7"/>
          <p:cNvSpPr txBox="1"/>
          <p:nvPr/>
        </p:nvSpPr>
        <p:spPr>
          <a:xfrm>
            <a:off x="1368734" y="248316"/>
            <a:ext cx="2454198" cy="384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肛周卫生保健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195" y="165735"/>
            <a:ext cx="4324350" cy="7334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4805" y="1469390"/>
            <a:ext cx="3657600" cy="50158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9000">
                <a:schemeClr val="accent6">
                  <a:lumMod val="20000"/>
                  <a:lumOff val="80000"/>
                  <a:alpha val="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</p:spPr>
        <p:txBody>
          <a:bodyPr wrap="square">
            <a:spAutoFit/>
          </a:bodyPr>
          <a:lstStyle/>
          <a:p>
            <a:pPr marL="0" indent="304800"/>
            <a:r>
              <a:rPr lang="en-US" altLang="zh-CN" sz="3200" b="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sz="3200" b="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我科医护人员为方便大家，自行筹钱购置了微波炉、电冰箱，请大家爱惜，鸡蛋及其它密封的东西不能放里面加热，在使用过程中如有不会，请咨询我们的工作人员。</a:t>
            </a:r>
            <a:endParaRPr lang="zh-CN" altLang="en-US" sz="3200" b="0">
              <a:solidFill>
                <a:srgbClr val="00B05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355" y="1328420"/>
            <a:ext cx="3285490" cy="39001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155" y="1177925"/>
            <a:ext cx="3235960" cy="4200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8150" y="0"/>
            <a:ext cx="716153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  </a:t>
            </a:r>
            <a:r>
              <a:rPr lang="zh-CN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正确使用微波炉、电冰箱</a:t>
            </a:r>
          </a:p>
        </p:txBody>
      </p:sp>
    </p:spTree>
  </p:cSld>
  <p:clrMapOvr>
    <a:masterClrMapping/>
  </p:clrMapOvr>
  <p:transition spd="slow"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7"/>
          <p:cNvSpPr txBox="1"/>
          <p:nvPr/>
        </p:nvSpPr>
        <p:spPr>
          <a:xfrm>
            <a:off x="1380799" y="236886"/>
            <a:ext cx="245419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安全宣教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2017" y="2162608"/>
            <a:ext cx="11110048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195" y="165735"/>
            <a:ext cx="4324350" cy="7334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08610" y="1229360"/>
            <a:ext cx="5168900" cy="5631180"/>
          </a:xfrm>
          <a:prstGeom prst="rect">
            <a:avLst/>
          </a:prstGeom>
          <a:solidFill>
            <a:srgbClr val="F4D5EF">
              <a:alpha val="39000"/>
            </a:srgbClr>
          </a:solidFill>
          <a:ln w="9525">
            <a:noFill/>
          </a:ln>
          <a:effectLst>
            <a:glow rad="127000">
              <a:schemeClr val="accent1">
                <a:alpha val="0"/>
              </a:schemeClr>
            </a:glow>
          </a:effectLst>
          <a:scene3d>
            <a:camera prst="orthographicFront"/>
            <a:lightRig rig="sunset" dir="t">
              <a:rot lat="0" lon="0" rev="0"/>
            </a:lightRig>
          </a:scene3d>
        </p:spPr>
        <p:txBody>
          <a:bodyPr wrap="square">
            <a:spAutoFit/>
          </a:bodyPr>
          <a:lstStyle/>
          <a:p>
            <a:pPr marL="0" indent="304800"/>
            <a:r>
              <a:rPr lang="en-US" altLang="zh-CN" sz="4000" b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en-US" altLang="zh-CN" sz="4000" b="0">
                <a:solidFill>
                  <a:schemeClr val="accent4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sz="4000" b="0">
                <a:solidFill>
                  <a:schemeClr val="accent4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在病房需注意意外伤害：跌倒、坠床、烫伤、误伤</a:t>
            </a:r>
            <a:r>
              <a:rPr lang="zh-CN" altLang="en-US" sz="4000" b="0">
                <a:solidFill>
                  <a:schemeClr val="accent4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sz="4000" b="0">
                <a:solidFill>
                  <a:schemeClr val="accent4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护士拉起的床档请不要随意放下</a:t>
            </a:r>
            <a:r>
              <a:rPr lang="zh-CN" altLang="en-US" sz="4000" b="0">
                <a:solidFill>
                  <a:schemeClr val="accent4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sz="4000" b="0">
                <a:solidFill>
                  <a:schemeClr val="accent4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有跌倒风险的病人活动及入厕时需家属陪护</a:t>
            </a:r>
            <a:r>
              <a:rPr lang="zh-CN" altLang="en-US" sz="4000" b="0">
                <a:solidFill>
                  <a:schemeClr val="accent4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sz="4000" b="0">
                <a:solidFill>
                  <a:schemeClr val="accent4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特别是在有防跌倒及防滑标识的地方尤其要注意</a:t>
            </a:r>
            <a:r>
              <a:rPr lang="en-US" altLang="zh-CN" sz="4000" b="0">
                <a:solidFill>
                  <a:schemeClr val="accent4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!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52805" y="0"/>
            <a:ext cx="693039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防摔倒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015" y="1229995"/>
            <a:ext cx="3600450" cy="5448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3670" y="1229995"/>
            <a:ext cx="3064510" cy="5448935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7"/>
          <p:cNvSpPr txBox="1"/>
          <p:nvPr/>
        </p:nvSpPr>
        <p:spPr>
          <a:xfrm>
            <a:off x="1380799" y="236886"/>
            <a:ext cx="245419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安全宣教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2017" y="2162608"/>
            <a:ext cx="11110048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195" y="165735"/>
            <a:ext cx="4324350" cy="7334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49020" y="8255"/>
            <a:ext cx="61518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         </a:t>
            </a:r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  <a:sym typeface="+mn-ea"/>
              </a:rPr>
              <a:t>小心您的手</a:t>
            </a:r>
            <a:endParaRPr lang="zh-CN" altLang="en-US" sz="4400" b="1" dirty="0">
              <a:solidFill>
                <a:schemeClr val="accent6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1227455"/>
            <a:ext cx="5055235" cy="5304155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>
            <a:off x="4274820" y="5600065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上箭头 9"/>
          <p:cNvSpPr/>
          <p:nvPr/>
        </p:nvSpPr>
        <p:spPr>
          <a:xfrm rot="19680000">
            <a:off x="3333750" y="3928745"/>
            <a:ext cx="467995" cy="25971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824990" y="2785110"/>
            <a:ext cx="2147570" cy="2299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         </a:t>
            </a:r>
            <a:r>
              <a:rPr lang="en-US" altLang="zh-CN" sz="8000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√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025" y="1227455"/>
            <a:ext cx="5673725" cy="5304155"/>
          </a:xfrm>
          <a:prstGeom prst="rect">
            <a:avLst/>
          </a:prstGeom>
        </p:spPr>
      </p:pic>
      <p:sp>
        <p:nvSpPr>
          <p:cNvPr id="11" name="上箭头 10"/>
          <p:cNvSpPr/>
          <p:nvPr/>
        </p:nvSpPr>
        <p:spPr>
          <a:xfrm rot="19260000">
            <a:off x="10488295" y="4141470"/>
            <a:ext cx="461010" cy="25971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 flipH="1">
            <a:off x="6367780" y="1401445"/>
            <a:ext cx="49282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rgbClr val="FF0000"/>
                </a:solidFill>
                <a:uFillTx/>
                <a:ea typeface="微软雅黑" panose="020B0503020204020204" pitchFamily="34" charset="-122"/>
              </a:rPr>
              <a:t>拉起和放下床档时，手指不能</a:t>
            </a:r>
            <a:r>
              <a:rPr lang="en-US" altLang="zh-CN" sz="2800" b="1" dirty="0">
                <a:solidFill>
                  <a:srgbClr val="FF0000"/>
                </a:solidFill>
                <a:uFillTx/>
                <a:ea typeface="微软雅黑" panose="020B0503020204020204" pitchFamily="34" charset="-122"/>
              </a:rPr>
              <a:t>   </a:t>
            </a:r>
            <a:r>
              <a:rPr lang="zh-CN" altLang="zh-CN" sz="2800" b="1" dirty="0">
                <a:solidFill>
                  <a:srgbClr val="FF0000"/>
                </a:solidFill>
                <a:uFillTx/>
                <a:ea typeface="微软雅黑" panose="020B0503020204020204" pitchFamily="34" charset="-122"/>
              </a:rPr>
              <a:t>放箭头所指处，防止被卡伤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540750" y="2613025"/>
            <a:ext cx="3061335" cy="1832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         </a:t>
            </a:r>
            <a:r>
              <a:rPr lang="zh-CN" altLang="en-US" sz="9600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×</a:t>
            </a:r>
          </a:p>
        </p:txBody>
      </p:sp>
    </p:spTree>
  </p:cSld>
  <p:clrMapOvr>
    <a:masterClrMapping/>
  </p:clrMapOvr>
  <p:transition spd="slow"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92017" y="2162608"/>
            <a:ext cx="11110048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49605" y="1842135"/>
            <a:ext cx="11648440" cy="1014730"/>
          </a:xfrm>
          <a:prstGeom prst="rect">
            <a:avLst/>
          </a:prstGeom>
          <a:solidFill>
            <a:srgbClr val="F4D5EF">
              <a:alpha val="39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indent="304800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</a:p>
          <a:p>
            <a:pPr marL="0" indent="304800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这是科室的防火门，应处于关闭状态。</a:t>
            </a:r>
            <a:r>
              <a:rPr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请开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关门时轻推轻放，以免损坏。</a:t>
            </a:r>
            <a:endParaRPr sz="20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304800"/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195" y="165735"/>
            <a:ext cx="4324350" cy="7334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228725" y="0"/>
            <a:ext cx="578104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       </a:t>
            </a:r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防火门要关闭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70" y="3258185"/>
            <a:ext cx="4594860" cy="3599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660" y="3258185"/>
            <a:ext cx="5823585" cy="3599815"/>
          </a:xfrm>
          <a:prstGeom prst="rect">
            <a:avLst/>
          </a:prstGeom>
        </p:spPr>
      </p:pic>
      <p:sp>
        <p:nvSpPr>
          <p:cNvPr id="12" name="上箭头 11"/>
          <p:cNvSpPr/>
          <p:nvPr/>
        </p:nvSpPr>
        <p:spPr>
          <a:xfrm rot="17340000">
            <a:off x="9324340" y="4737735"/>
            <a:ext cx="467995" cy="25971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上箭头 3"/>
          <p:cNvSpPr/>
          <p:nvPr/>
        </p:nvSpPr>
        <p:spPr>
          <a:xfrm rot="18060000">
            <a:off x="4975860" y="4812030"/>
            <a:ext cx="467995" cy="25971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92017" y="2162608"/>
            <a:ext cx="11110048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195" y="165735"/>
            <a:ext cx="4324350" cy="7334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9865" y="1245235"/>
            <a:ext cx="3513455" cy="50158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  <a:effectLst>
            <a:glow rad="127000">
              <a:schemeClr val="accent1">
                <a:alpha val="90000"/>
              </a:schemeClr>
            </a:glow>
            <a:softEdge rad="381000"/>
          </a:effectLst>
          <a:scene3d>
            <a:camera prst="orthographicFront"/>
            <a:lightRig rig="threePt" dir="t"/>
          </a:scene3d>
          <a:sp3d extrusionH="25400" prstMaterial="matte"/>
        </p:spPr>
        <p:txBody>
          <a:bodyPr wrap="square">
            <a:spAutoFit/>
          </a:bodyPr>
          <a:lstStyle/>
          <a:p>
            <a:pPr marL="0" indent="304800"/>
            <a:r>
              <a:rPr lang="en-US" altLang="zh-CN" sz="4000" b="0">
                <a:solidFill>
                  <a:schemeClr val="accent3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sz="4000" b="0">
                <a:solidFill>
                  <a:schemeClr val="accent3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为了便于医护人员观察您的病情，病房门及上厕所时门不能反锁，避免发生危险时延误抢救及治疗时机。</a:t>
            </a:r>
            <a:endParaRPr lang="zh-CN" altLang="en-US" sz="4000" b="0">
              <a:solidFill>
                <a:schemeClr val="accent3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807845" y="0"/>
            <a:ext cx="529844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     </a:t>
            </a:r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上厕所不要锁门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920" y="1174750"/>
            <a:ext cx="3972560" cy="52857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480" y="1174750"/>
            <a:ext cx="3976370" cy="5287010"/>
          </a:xfrm>
          <a:prstGeom prst="rect">
            <a:avLst/>
          </a:prstGeom>
        </p:spPr>
      </p:pic>
      <p:sp>
        <p:nvSpPr>
          <p:cNvPr id="12" name="上箭头 11"/>
          <p:cNvSpPr/>
          <p:nvPr/>
        </p:nvSpPr>
        <p:spPr>
          <a:xfrm rot="5040000">
            <a:off x="7523480" y="3085465"/>
            <a:ext cx="467995" cy="25971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 flipH="1">
            <a:off x="5551170" y="4877435"/>
            <a:ext cx="39757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rgbClr val="FF0000"/>
                </a:solidFill>
                <a:uFillTx/>
                <a:ea typeface="微软雅黑" panose="020B0503020204020204" pitchFamily="34" charset="-122"/>
              </a:rPr>
              <a:t>这是厕所外面的门锁要</a:t>
            </a:r>
            <a:r>
              <a:rPr lang="en-US" altLang="zh-CN" sz="2800" b="1" dirty="0">
                <a:solidFill>
                  <a:srgbClr val="FF0000"/>
                </a:solidFill>
                <a:uFillTx/>
                <a:ea typeface="微软雅黑" panose="020B0503020204020204" pitchFamily="34" charset="-122"/>
              </a:rPr>
              <a:t>  </a:t>
            </a:r>
            <a:r>
              <a:rPr lang="zh-CN" altLang="zh-CN" sz="2800" b="1" dirty="0">
                <a:solidFill>
                  <a:srgbClr val="FF0000"/>
                </a:solidFill>
                <a:uFillTx/>
                <a:ea typeface="微软雅黑" panose="020B0503020204020204" pitchFamily="34" charset="-122"/>
              </a:rPr>
              <a:t>用平的启子才能打开</a:t>
            </a:r>
          </a:p>
        </p:txBody>
      </p:sp>
    </p:spTree>
  </p:cSld>
  <p:clrMapOvr>
    <a:masterClrMapping/>
  </p:clrMapOvr>
  <p:transition spd="slow">
    <p:pull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92017" y="2162608"/>
            <a:ext cx="11110048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04800" algn="just" defTabSz="9137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27965" y="1844675"/>
            <a:ext cx="5417185" cy="31692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</p:spPr>
        <p:txBody>
          <a:bodyPr wrap="square">
            <a:spAutoFit/>
          </a:bodyPr>
          <a:lstStyle/>
          <a:p>
            <a:pPr marL="0" indent="304800"/>
            <a:r>
              <a:rPr lang="en-US" sz="20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sz="36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sz="4000" b="0">
                <a:solidFill>
                  <a:schemeClr val="accent4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若为患儿住院，在住院期间必须有家长监护，请勿让孩子爬窗户和楼梯间扶手、阳台等，以防发生坠落。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195" y="165735"/>
            <a:ext cx="4324350" cy="7334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821680" y="1844675"/>
            <a:ext cx="6032500" cy="3336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  <a:effectLst>
            <a:glow rad="127000">
              <a:schemeClr val="accent1">
                <a:alpha val="70000"/>
              </a:schemeClr>
            </a:glow>
          </a:effectLst>
          <a:scene3d>
            <a:camera prst="orthographicFront"/>
            <a:lightRig rig="threePt" dir="t"/>
          </a:scene3d>
          <a:sp3d extrusionH="76200" prstMaterial="metal">
            <a:extrusionClr>
              <a:srgbClr val="A8BA3C"/>
            </a:extrusionClr>
          </a:sp3d>
        </p:spPr>
        <p:txBody>
          <a:bodyPr wrap="square">
            <a:noAutofit/>
          </a:bodyPr>
          <a:lstStyle/>
          <a:p>
            <a:pPr marL="0" indent="304800"/>
            <a:r>
              <a:rPr lang="en-US" sz="40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sz="40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r>
              <a:rPr lang="zh-CN" sz="40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住院过程中</a:t>
            </a:r>
            <a:r>
              <a:rPr sz="40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请勿串病房、睡他人床铺</a:t>
            </a:r>
            <a:r>
              <a:rPr lang="zh-CN" sz="40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、食用</a:t>
            </a:r>
            <a:r>
              <a:rPr sz="40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他人食物及</a:t>
            </a:r>
            <a:r>
              <a:rPr lang="zh-CN" sz="40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使用他人</a:t>
            </a:r>
            <a:r>
              <a:rPr sz="40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用品，以免发生交叉感染。</a:t>
            </a:r>
            <a:endParaRPr lang="zh-CN" altLang="en-US" sz="4000" b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23315" y="0"/>
            <a:ext cx="66598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  </a:t>
            </a:r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ea typeface="微软雅黑" panose="020B0503020204020204" pitchFamily="34" charset="-122"/>
              </a:rPr>
              <a:t>看好小孩、不睡他人床</a:t>
            </a:r>
          </a:p>
        </p:txBody>
      </p:sp>
    </p:spTree>
  </p:cSld>
  <p:clrMapOvr>
    <a:masterClrMapping/>
  </p:clrMapOvr>
  <p:transition spd="slow">
    <p:pull dir="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jA4OTU3NzQyMTkwNGRhMDg1MjkzMzFkNGI4MDJiM2UifQ=="/>
</p:tagLst>
</file>

<file path=ppt/theme/theme1.xml><?xml version="1.0" encoding="utf-8"?>
<a:theme xmlns:a="http://schemas.openxmlformats.org/drawingml/2006/main" name="东台市中医院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3229</Words>
  <Application>Microsoft Office PowerPoint</Application>
  <PresentationFormat>宽屏</PresentationFormat>
  <Paragraphs>285</Paragraphs>
  <Slides>13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0" baseType="lpstr">
      <vt:lpstr>微软雅黑</vt:lpstr>
      <vt:lpstr>Arial</vt:lpstr>
      <vt:lpstr>Broadway</vt:lpstr>
      <vt:lpstr>Calibri</vt:lpstr>
      <vt:lpstr>Calibri Light</vt:lpstr>
      <vt:lpstr>Wingdings</vt:lpstr>
      <vt:lpstr>东台市中医院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哥 王</cp:lastModifiedBy>
  <cp:revision>110</cp:revision>
  <dcterms:created xsi:type="dcterms:W3CDTF">2014-11-17T07:28:00Z</dcterms:created>
  <dcterms:modified xsi:type="dcterms:W3CDTF">2025-06-17T08:03:31Z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B021AA6F1B7B4477A31B1AC4F4DBAF7B_12</vt:lpwstr>
  </property>
</Properties>
</file>